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sldIdLst>
    <p:sldId id="256" r:id="rId2"/>
    <p:sldId id="257" r:id="rId3"/>
    <p:sldId id="258" r:id="rId4"/>
    <p:sldId id="259" r:id="rId5"/>
    <p:sldId id="271" r:id="rId6"/>
    <p:sldId id="264" r:id="rId7"/>
    <p:sldId id="272" r:id="rId8"/>
    <p:sldId id="270" r:id="rId9"/>
    <p:sldId id="265" r:id="rId10"/>
    <p:sldId id="269" r:id="rId11"/>
    <p:sldId id="266" r:id="rId12"/>
    <p:sldId id="268" r:id="rId13"/>
    <p:sldId id="287" r:id="rId14"/>
    <p:sldId id="260" r:id="rId15"/>
    <p:sldId id="267" r:id="rId16"/>
    <p:sldId id="274" r:id="rId17"/>
    <p:sldId id="273" r:id="rId18"/>
    <p:sldId id="261" r:id="rId19"/>
    <p:sldId id="262" r:id="rId20"/>
    <p:sldId id="275" r:id="rId21"/>
    <p:sldId id="278" r:id="rId22"/>
    <p:sldId id="279" r:id="rId23"/>
    <p:sldId id="276" r:id="rId24"/>
    <p:sldId id="277" r:id="rId25"/>
    <p:sldId id="280" r:id="rId26"/>
    <p:sldId id="281" r:id="rId27"/>
    <p:sldId id="283" r:id="rId28"/>
    <p:sldId id="282"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C1D86669-4EEB-49E1-AFAC-D73675EB6F23}" type="datetimeFigureOut">
              <a:rPr lang="ar-IQ" smtClean="0"/>
              <a:t>29/09/1442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54483433"/>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1D86669-4EEB-49E1-AFAC-D73675EB6F23}" type="datetimeFigureOut">
              <a:rPr lang="ar-IQ" smtClean="0"/>
              <a:t>29/09/1442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7821920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1D86669-4EEB-49E1-AFAC-D73675EB6F23}" type="datetimeFigureOut">
              <a:rPr lang="ar-IQ" smtClean="0"/>
              <a:t>29/09/1442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38611577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8118C4F-D70F-43A9-B172-E7DF4ADE83E1}"/>
              </a:ext>
            </a:extLst>
          </p:cNvPr>
          <p:cNvGrpSpPr/>
          <p:nvPr userDrawn="1"/>
        </p:nvGrpSpPr>
        <p:grpSpPr>
          <a:xfrm>
            <a:off x="1509968" y="-1"/>
            <a:ext cx="2187726" cy="6763609"/>
            <a:chOff x="1875730" y="-1"/>
            <a:chExt cx="2187726" cy="6763609"/>
          </a:xfrm>
        </p:grpSpPr>
        <p:sp>
          <p:nvSpPr>
            <p:cNvPr id="36" name="Rectangle 35">
              <a:extLst>
                <a:ext uri="{FF2B5EF4-FFF2-40B4-BE49-F238E27FC236}">
                  <a16:creationId xmlns:a16="http://schemas.microsoft.com/office/drawing/2014/main" id="{0CBB9745-F03D-416B-AFDB-7292F58346FF}"/>
                </a:ext>
              </a:extLst>
            </p:cNvPr>
            <p:cNvSpPr/>
            <p:nvPr userDrawn="1"/>
          </p:nvSpPr>
          <p:spPr>
            <a:xfrm rot="5400000">
              <a:off x="-412212" y="2287941"/>
              <a:ext cx="6763609"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صورة 1">
              <a:extLst>
                <a:ext uri="{FF2B5EF4-FFF2-40B4-BE49-F238E27FC236}">
                  <a16:creationId xmlns:a16="http://schemas.microsoft.com/office/drawing/2014/main" id="{B6D230B2-C001-416D-90D0-15E8322FCF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5730" y="2050130"/>
              <a:ext cx="2075653" cy="2139702"/>
            </a:xfrm>
            <a:prstGeom prst="rect">
              <a:avLst/>
            </a:prstGeom>
          </p:spPr>
        </p:pic>
      </p:gr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080864" y="6221161"/>
            <a:ext cx="1111133"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373739" y="6267091"/>
            <a:ext cx="545507"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0" y="6221160"/>
            <a:ext cx="1390115"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7050"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a16="http://schemas.microsoft.com/office/drawing/2014/main" id="{FECF235D-501E-4D8C-B0C7-A7FBEFFEF1D7}"/>
              </a:ext>
            </a:extLst>
          </p:cNvPr>
          <p:cNvSpPr>
            <a:spLocks noGrp="1"/>
          </p:cNvSpPr>
          <p:nvPr>
            <p:ph type="body" sz="quarter" idx="13" hasCustomPrompt="1"/>
          </p:nvPr>
        </p:nvSpPr>
        <p:spPr>
          <a:xfrm>
            <a:off x="3817545" y="1887538"/>
            <a:ext cx="7936305" cy="1205782"/>
          </a:xfrm>
          <a:prstGeom prst="rect">
            <a:avLst/>
          </a:prstGeom>
        </p:spPr>
        <p:txBody>
          <a:bodyPr anchor="ctr"/>
          <a:lstStyle>
            <a:lvl1pPr marL="0" indent="0" algn="ctr">
              <a:buNone/>
              <a:defRPr sz="7200">
                <a:solidFill>
                  <a:schemeClr val="accent6">
                    <a:lumMod val="50000"/>
                  </a:schemeClr>
                </a:solidFill>
              </a:defRPr>
            </a:lvl1pPr>
          </a:lstStyle>
          <a:p>
            <a:pPr lvl="0"/>
            <a:r>
              <a:rPr lang="en-US" dirty="0"/>
              <a:t>Main Title</a:t>
            </a:r>
          </a:p>
        </p:txBody>
      </p:sp>
      <p:sp>
        <p:nvSpPr>
          <p:cNvPr id="16" name="Text Placeholder 2">
            <a:extLst>
              <a:ext uri="{FF2B5EF4-FFF2-40B4-BE49-F238E27FC236}">
                <a16:creationId xmlns:a16="http://schemas.microsoft.com/office/drawing/2014/main" id="{3431DDF7-EDFA-4A9B-A10A-40DC5103B763}"/>
              </a:ext>
            </a:extLst>
          </p:cNvPr>
          <p:cNvSpPr>
            <a:spLocks noGrp="1"/>
          </p:cNvSpPr>
          <p:nvPr>
            <p:ph type="body" sz="quarter" idx="14" hasCustomPrompt="1"/>
          </p:nvPr>
        </p:nvSpPr>
        <p:spPr>
          <a:xfrm>
            <a:off x="3817545" y="3258414"/>
            <a:ext cx="7936305" cy="1833363"/>
          </a:xfrm>
          <a:prstGeom prst="rect">
            <a:avLst/>
          </a:prstGeom>
        </p:spPr>
        <p:txBody>
          <a:bodyPr anchor="ctr"/>
          <a:lstStyle>
            <a:lvl1pPr marL="0" indent="0" algn="ctr" rtl="0">
              <a:buNone/>
              <a:defRPr sz="4800">
                <a:solidFill>
                  <a:schemeClr val="accent6">
                    <a:lumMod val="50000"/>
                  </a:schemeClr>
                </a:solidFill>
              </a:defRPr>
            </a:lvl1pPr>
          </a:lstStyle>
          <a:p>
            <a:pPr lvl="0"/>
            <a:r>
              <a:rPr lang="en-US" dirty="0" err="1"/>
              <a:t>SubTitle</a:t>
            </a:r>
            <a:endParaRPr lang="en-US" dirty="0"/>
          </a:p>
        </p:txBody>
      </p:sp>
    </p:spTree>
    <p:extLst>
      <p:ext uri="{BB962C8B-B14F-4D97-AF65-F5344CB8AC3E}">
        <p14:creationId xmlns:p14="http://schemas.microsoft.com/office/powerpoint/2010/main" val="240263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122428" y="6221161"/>
            <a:ext cx="10695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504815" y="6267091"/>
            <a:ext cx="57386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272754" y="6221603"/>
            <a:ext cx="146517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371673"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14" name="Google Shape;79;p5">
            <a:extLst>
              <a:ext uri="{FF2B5EF4-FFF2-40B4-BE49-F238E27FC236}">
                <a16:creationId xmlns:a16="http://schemas.microsoft.com/office/drawing/2014/main" id="{5668860F-19A7-4440-A20F-147FDD68D328}"/>
              </a:ext>
            </a:extLst>
          </p:cNvPr>
          <p:cNvSpPr txBox="1">
            <a:spLocks noGrp="1"/>
          </p:cNvSpPr>
          <p:nvPr>
            <p:ph type="body" idx="1" hasCustomPrompt="1"/>
          </p:nvPr>
        </p:nvSpPr>
        <p:spPr>
          <a:xfrm>
            <a:off x="529205" y="1006453"/>
            <a:ext cx="11549475" cy="5080789"/>
          </a:xfrm>
          <a:prstGeom prst="rect">
            <a:avLst/>
          </a:prstGeom>
        </p:spPr>
        <p:txBody>
          <a:bodyPr spcFirstLastPara="1" wrap="square" lIns="91425" tIns="91425" rIns="91425" bIns="91425" anchor="ctr" anchorCtr="0"/>
          <a:lstStyle>
            <a:lvl1pPr marL="76200" lvl="0" indent="0" algn="l">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en-US" b="1" dirty="0"/>
              <a:t>Details</a:t>
            </a:r>
            <a:endParaRPr lang="ar-SA" b="1" dirty="0"/>
          </a:p>
        </p:txBody>
      </p:sp>
      <p:grpSp>
        <p:nvGrpSpPr>
          <p:cNvPr id="15" name="Group 14">
            <a:extLst>
              <a:ext uri="{FF2B5EF4-FFF2-40B4-BE49-F238E27FC236}">
                <a16:creationId xmlns:a16="http://schemas.microsoft.com/office/drawing/2014/main" id="{66B8A655-DD86-4892-BF52-16BCF5CF8635}"/>
              </a:ext>
            </a:extLst>
          </p:cNvPr>
          <p:cNvGrpSpPr/>
          <p:nvPr userDrawn="1"/>
        </p:nvGrpSpPr>
        <p:grpSpPr>
          <a:xfrm>
            <a:off x="1806341" y="6265210"/>
            <a:ext cx="2557587" cy="380661"/>
            <a:chOff x="2786710" y="4680483"/>
            <a:chExt cx="2557587" cy="383285"/>
          </a:xfrm>
        </p:grpSpPr>
        <p:pic>
          <p:nvPicPr>
            <p:cNvPr id="16" name="Picture 15">
              <a:extLst>
                <a:ext uri="{FF2B5EF4-FFF2-40B4-BE49-F238E27FC236}">
                  <a16:creationId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786710" y="4680483"/>
              <a:ext cx="383285" cy="383285"/>
            </a:xfrm>
            <a:prstGeom prst="rect">
              <a:avLst/>
            </a:prstGeom>
          </p:spPr>
        </p:pic>
        <p:grpSp>
          <p:nvGrpSpPr>
            <p:cNvPr id="18" name="Group 17">
              <a:extLst>
                <a:ext uri="{FF2B5EF4-FFF2-40B4-BE49-F238E27FC236}">
                  <a16:creationId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a16="http://schemas.microsoft.com/office/drawing/2014/main" id="{09B456AB-22B2-4FA9-809A-639D9B5FCF70}"/>
              </a:ext>
            </a:extLst>
          </p:cNvPr>
          <p:cNvGrpSpPr/>
          <p:nvPr userDrawn="1"/>
        </p:nvGrpSpPr>
        <p:grpSpPr>
          <a:xfrm>
            <a:off x="3801101" y="6183529"/>
            <a:ext cx="2804336" cy="527788"/>
            <a:chOff x="2276499" y="3408302"/>
            <a:chExt cx="2804336" cy="527788"/>
          </a:xfrm>
        </p:grpSpPr>
        <p:pic>
          <p:nvPicPr>
            <p:cNvPr id="22" name="Picture 21">
              <a:extLst>
                <a:ext uri="{FF2B5EF4-FFF2-40B4-BE49-F238E27FC236}">
                  <a16:creationId xmlns:a16="http://schemas.microsoft.com/office/drawing/2014/main" id="{80EAE3E0-44D0-46B2-937B-EAEE4C7E467C}"/>
                </a:ext>
              </a:extLst>
            </p:cNvPr>
            <p:cNvPicPr>
              <a:picLocks noChangeAspect="1"/>
            </p:cNvPicPr>
            <p:nvPr userDrawn="1"/>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276499" y="3408302"/>
              <a:ext cx="735959" cy="527788"/>
            </a:xfrm>
            <a:prstGeom prst="rect">
              <a:avLst/>
            </a:prstGeom>
          </p:spPr>
        </p:pic>
        <p:grpSp>
          <p:nvGrpSpPr>
            <p:cNvPr id="23" name="Group 22">
              <a:extLst>
                <a:ext uri="{FF2B5EF4-FFF2-40B4-BE49-F238E27FC236}">
                  <a16:creationId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a16="http://schemas.microsoft.com/office/drawing/2014/main" id="{DB1419E4-4C95-4933-9088-533031767AEC}"/>
              </a:ext>
            </a:extLst>
          </p:cNvPr>
          <p:cNvSpPr/>
          <p:nvPr userDrawn="1"/>
        </p:nvSpPr>
        <p:spPr>
          <a:xfrm flipH="1">
            <a:off x="10801883" y="94392"/>
            <a:ext cx="1390116"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صورة 1">
            <a:extLst>
              <a:ext uri="{FF2B5EF4-FFF2-40B4-BE49-F238E27FC236}">
                <a16:creationId xmlns:a16="http://schemas.microsoft.com/office/drawing/2014/main" id="{BF5E8E17-3DFA-41DB-B46D-F4A5C3C3DB5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08302" y="98779"/>
            <a:ext cx="719257" cy="741451"/>
          </a:xfrm>
          <a:prstGeom prst="rect">
            <a:avLst/>
          </a:prstGeom>
        </p:spPr>
      </p:pic>
      <p:sp>
        <p:nvSpPr>
          <p:cNvPr id="30" name="Google Shape;78;p5">
            <a:extLst>
              <a:ext uri="{FF2B5EF4-FFF2-40B4-BE49-F238E27FC236}">
                <a16:creationId xmlns:a16="http://schemas.microsoft.com/office/drawing/2014/main" id="{D42B2945-53BD-4C9A-802F-AC330CBF3A7D}"/>
              </a:ext>
            </a:extLst>
          </p:cNvPr>
          <p:cNvSpPr txBox="1">
            <a:spLocks noGrp="1"/>
          </p:cNvSpPr>
          <p:nvPr>
            <p:ph type="title" hasCustomPrompt="1"/>
          </p:nvPr>
        </p:nvSpPr>
        <p:spPr>
          <a:xfrm>
            <a:off x="1229067" y="305901"/>
            <a:ext cx="9407628" cy="406736"/>
          </a:xfrm>
          <a:prstGeom prst="rect">
            <a:avLst/>
          </a:prstGeom>
        </p:spPr>
        <p:txBody>
          <a:bodyPr spcFirstLastPara="1" wrap="square" lIns="91425" tIns="91425" rIns="91425" bIns="91425" anchor="ctr" anchorCtr="0"/>
          <a:lstStyle>
            <a:lvl1pPr lvl="0" algn="l">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a:t>Title</a:t>
            </a:r>
            <a:endParaRPr dirty="0"/>
          </a:p>
        </p:txBody>
      </p:sp>
      <p:sp>
        <p:nvSpPr>
          <p:cNvPr id="31" name="Arrow: Pentagon 30">
            <a:extLst>
              <a:ext uri="{FF2B5EF4-FFF2-40B4-BE49-F238E27FC236}">
                <a16:creationId xmlns:a16="http://schemas.microsoft.com/office/drawing/2014/main" id="{CF8ACE1E-B011-4A84-8C6B-EC5A84BCC96C}"/>
              </a:ext>
            </a:extLst>
          </p:cNvPr>
          <p:cNvSpPr/>
          <p:nvPr userDrawn="1"/>
        </p:nvSpPr>
        <p:spPr>
          <a:xfrm rot="10800000" flipH="1">
            <a:off x="342004" y="108551"/>
            <a:ext cx="833653"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239;p16">
            <a:extLst>
              <a:ext uri="{FF2B5EF4-FFF2-40B4-BE49-F238E27FC236}">
                <a16:creationId xmlns:a16="http://schemas.microsoft.com/office/drawing/2014/main" id="{51093C29-0B93-4657-AED3-FDF929FB8F78}"/>
              </a:ext>
            </a:extLst>
          </p:cNvPr>
          <p:cNvGrpSpPr/>
          <p:nvPr userDrawn="1"/>
        </p:nvGrpSpPr>
        <p:grpSpPr>
          <a:xfrm flipH="1">
            <a:off x="475796" y="305901"/>
            <a:ext cx="34747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
        <p:nvSpPr>
          <p:cNvPr id="2" name="Rectangle 1">
            <a:extLst>
              <a:ext uri="{FF2B5EF4-FFF2-40B4-BE49-F238E27FC236}">
                <a16:creationId xmlns:a16="http://schemas.microsoft.com/office/drawing/2014/main" id="{B48B2958-B7A7-489A-B909-03A008329EB1}"/>
              </a:ext>
            </a:extLst>
          </p:cNvPr>
          <p:cNvSpPr/>
          <p:nvPr userDrawn="1"/>
        </p:nvSpPr>
        <p:spPr>
          <a:xfrm rot="5400000">
            <a:off x="-3375944"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6C16464-CFF8-4E34-B354-25BDA408DB5C}"/>
              </a:ext>
            </a:extLst>
          </p:cNvPr>
          <p:cNvSpPr/>
          <p:nvPr userDrawn="1"/>
        </p:nvSpPr>
        <p:spPr>
          <a:xfrm rot="5400000">
            <a:off x="-3207849"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13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1D86669-4EEB-49E1-AFAC-D73675EB6F23}" type="datetimeFigureOut">
              <a:rPr lang="ar-IQ" smtClean="0"/>
              <a:t>29/09/1442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65462459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C1D86669-4EEB-49E1-AFAC-D73675EB6F23}" type="datetimeFigureOut">
              <a:rPr lang="ar-IQ" smtClean="0"/>
              <a:t>29/09/1442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3229244680"/>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C1D86669-4EEB-49E1-AFAC-D73675EB6F23}" type="datetimeFigureOut">
              <a:rPr lang="ar-IQ" smtClean="0"/>
              <a:t>29/09/1442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107553268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C1D86669-4EEB-49E1-AFAC-D73675EB6F23}" type="datetimeFigureOut">
              <a:rPr lang="ar-IQ" smtClean="0"/>
              <a:t>29/09/1442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1236077490"/>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C1D86669-4EEB-49E1-AFAC-D73675EB6F23}" type="datetimeFigureOut">
              <a:rPr lang="ar-IQ" smtClean="0"/>
              <a:t>29/09/1442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4120629326"/>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D86669-4EEB-49E1-AFAC-D73675EB6F23}" type="datetimeFigureOut">
              <a:rPr lang="ar-IQ" smtClean="0"/>
              <a:t>29/09/1442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3049237852"/>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C1D86669-4EEB-49E1-AFAC-D73675EB6F23}" type="datetimeFigureOut">
              <a:rPr lang="ar-IQ" smtClean="0"/>
              <a:t>29/09/1442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727051129"/>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C1D86669-4EEB-49E1-AFAC-D73675EB6F23}" type="datetimeFigureOut">
              <a:rPr lang="ar-IQ" smtClean="0"/>
              <a:t>29/09/1442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44C82B2-9ED9-41C7-B8AD-DFABD07B8767}" type="slidenum">
              <a:rPr lang="ar-IQ" smtClean="0"/>
              <a:t>‹#›</a:t>
            </a:fld>
            <a:endParaRPr lang="ar-IQ"/>
          </a:p>
        </p:txBody>
      </p:sp>
    </p:spTree>
    <p:extLst>
      <p:ext uri="{BB962C8B-B14F-4D97-AF65-F5344CB8AC3E}">
        <p14:creationId xmlns:p14="http://schemas.microsoft.com/office/powerpoint/2010/main" val="2390412068"/>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D86669-4EEB-49E1-AFAC-D73675EB6F23}" type="datetimeFigureOut">
              <a:rPr lang="ar-IQ" smtClean="0"/>
              <a:t>29/09/1442</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44C82B2-9ED9-41C7-B8AD-DFABD07B8767}" type="slidenum">
              <a:rPr lang="ar-IQ" smtClean="0"/>
              <a:t>‹#›</a:t>
            </a:fld>
            <a:endParaRPr lang="ar-IQ"/>
          </a:p>
        </p:txBody>
      </p:sp>
    </p:spTree>
    <p:extLst>
      <p:ext uri="{BB962C8B-B14F-4D97-AF65-F5344CB8AC3E}">
        <p14:creationId xmlns:p14="http://schemas.microsoft.com/office/powerpoint/2010/main" val="367059525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hdr="0" ft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ar.wikipedia.org/wiki/%D8%A7%D9%84%D9%88%D9%84%D8%A7%D9%8A%D8%A7%D8%AA_%D8%A7%D9%84%D9%85%D8%AA%D8%AD%D8%AF%D8%A9" TargetMode="External"/><Relationship Id="rId7" Type="http://schemas.openxmlformats.org/officeDocument/2006/relationships/hyperlink" Target="https://ar.wikipedia.org/wiki/%D8%AA%D9%88%D9%8A%D9%88%D8%AA%D8%A7_%D8%A8%D8%B1%D9%8A%D9%88%D8%B3" TargetMode="External"/><Relationship Id="rId2" Type="http://schemas.openxmlformats.org/officeDocument/2006/relationships/hyperlink" Target="https://ar.wikipedia.org/wiki/%D8%A7%D9%84%D8%B5%D9%8A%D9%86" TargetMode="External"/><Relationship Id="rId1" Type="http://schemas.openxmlformats.org/officeDocument/2006/relationships/slideLayout" Target="../slideLayouts/slideLayout13.xml"/><Relationship Id="rId6" Type="http://schemas.openxmlformats.org/officeDocument/2006/relationships/hyperlink" Target="https://ar.wikipedia.org/wiki/%D8%A7%D9%84%D9%8A%D8%A7%D8%A8%D8%A7%D9%86" TargetMode="External"/><Relationship Id="rId5" Type="http://schemas.openxmlformats.org/officeDocument/2006/relationships/hyperlink" Target="https://ar.wikipedia.org/wiki/%D8%A3%D9%88%D8%B1%D9%88%D8%A8%D8%A7_%D8%A7%D9%84%D8%BA%D8%B1%D8%A8%D9%8A%D8%A9" TargetMode="External"/><Relationship Id="rId4" Type="http://schemas.openxmlformats.org/officeDocument/2006/relationships/hyperlink" Target="https://ar.wikipedia.org/wiki/%D9%83%D9%86%D8%AF%D8%A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ar.wikipedia.org/wiki/%D8%B7%D8%A7%D9%82%D8%A9_%D9%83%D9%87%D8%B1%D8%A8%D8%A7%D8%A6%D9%8A%D8%A9" TargetMode="External"/><Relationship Id="rId3" Type="http://schemas.openxmlformats.org/officeDocument/2006/relationships/hyperlink" Target="https://ar.wikipedia.org/wiki/%D9%85%D8%AD%D8%B1%D9%83_%D8%A8%D9%86%D8%B2%D9%8A%D9%86" TargetMode="External"/><Relationship Id="rId7" Type="http://schemas.openxmlformats.org/officeDocument/2006/relationships/hyperlink" Target="https://ar.wikipedia.org/wiki/%D8%A8%D8%B7%D8%A7%D8%B1%D9%8A%D8%A9_%D9%82%D8%A7%D8%A8%D9%84%D8%A9_%D9%84%D9%84%D8%B4%D8%AD%D9%86" TargetMode="External"/><Relationship Id="rId2" Type="http://schemas.openxmlformats.org/officeDocument/2006/relationships/hyperlink" Target="https://ar.wikipedia.org/wiki/%D9%85%D8%AD%D8%B1%D9%83_%D9%83%D9%87%D8%B1%D8%A8%D8%A7%D8%A6%D9%8A" TargetMode="External"/><Relationship Id="rId1" Type="http://schemas.openxmlformats.org/officeDocument/2006/relationships/slideLayout" Target="../slideLayouts/slideLayout13.xml"/><Relationship Id="rId6" Type="http://schemas.openxmlformats.org/officeDocument/2006/relationships/hyperlink" Target="https://ar.wikipedia.org/wiki/%D9%85%D8%B1%D9%83%D8%A8%D8%A9_%D9%83%D9%87%D8%B1%D8%A8%D8%A7%D8%A6%D9%8A%D8%A9_%D9%87%D8%AC%D9%8A%D9%86%D8%A9" TargetMode="External"/><Relationship Id="rId5" Type="http://schemas.openxmlformats.org/officeDocument/2006/relationships/hyperlink" Target="https://ar.wikipedia.org/wiki/%D8%A8%D8%B7%D8%A7%D8%B1%D9%8A%D8%A9" TargetMode="External"/><Relationship Id="rId4" Type="http://schemas.openxmlformats.org/officeDocument/2006/relationships/hyperlink" Target="https://ar.wikipedia.org/wiki/%D9%85%D8%AD%D8%B1%D9%83_%D8%AF%D9%8A%D8%B2%D9%8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ar.wikipedia.org/wiki/%D9%85%D8%B1%D9%83%D9%85" TargetMode="External"/><Relationship Id="rId7" Type="http://schemas.openxmlformats.org/officeDocument/2006/relationships/hyperlink" Target="https://ar.wikipedia.org/wiki/%D9%85%D8%AD%D8%B1%D9%83_%D9%83%D9%87%D8%B1%D8%A8%D8%A7%D8%A6%D9%8A" TargetMode="External"/><Relationship Id="rId2" Type="http://schemas.openxmlformats.org/officeDocument/2006/relationships/hyperlink" Target="https://ar.wikipedia.org/wiki/%D8%AA%D8%B1%D9%88%D9%84%D9%8A_%D8%A8%D8%A7%D8%B5" TargetMode="External"/><Relationship Id="rId1" Type="http://schemas.openxmlformats.org/officeDocument/2006/relationships/slideLayout" Target="../slideLayouts/slideLayout13.xml"/><Relationship Id="rId6" Type="http://schemas.openxmlformats.org/officeDocument/2006/relationships/hyperlink" Target="https://ar.wikipedia.org/wiki/%D8%AE%D9%84%D8%A7%D9%8A%D8%A7_%D8%A7%D9%84%D9%88%D9%82%D9%88%D8%AF" TargetMode="External"/><Relationship Id="rId5" Type="http://schemas.openxmlformats.org/officeDocument/2006/relationships/hyperlink" Target="https://ar.wikipedia.org/wiki/%D9%85%D9%88%D9%84%D8%AF_%D9%83%D9%87%D8%B1%D8%A8%D8%A7%D8%A1" TargetMode="External"/><Relationship Id="rId4" Type="http://schemas.openxmlformats.org/officeDocument/2006/relationships/hyperlink" Target="https://ar.wikipedia.org/wiki/%D8%AE%D9%84%D9%8A%D8%A9_%D9%88%D9%82%D9%88%D8%A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ar.wikipedia.org/wiki/%D8%AB%D8%A7%D9%86%D9%8A_%D8%A3%D9%83%D8%B3%D9%8A%D8%AF_%D8%A7%D9%84%D9%83%D8%B1%D8%A8%D9%88%D9%86"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s://ar.wikipedia.org/wiki/%D8%A7%D9%84%D9%88%D9%84%D8%A7%D9%8A%D8%A7%D8%AA_%D8%A7%D9%84%D9%85%D8%AA%D8%AD%D8%AF%D8%A9_%D8%A7%D9%84%D8%A3%D9%85%D8%B1%D9%8A%D9%83%D9%8A%D8%A9" TargetMode="External"/><Relationship Id="rId13" Type="http://schemas.openxmlformats.org/officeDocument/2006/relationships/hyperlink" Target="https://ar.wikipedia.org/wiki/%D9%8A%D9%88%D8%B1%D9%88" TargetMode="External"/><Relationship Id="rId3" Type="http://schemas.openxmlformats.org/officeDocument/2006/relationships/hyperlink" Target="https://ar.wikipedia.org/wiki/%D8%B3%D8%A7%D8%B9%D8%A9" TargetMode="External"/><Relationship Id="rId7" Type="http://schemas.openxmlformats.org/officeDocument/2006/relationships/hyperlink" Target="https://ar.wikipedia.org/w/index.php?title=%D8%A7%D9%84%D9%85%D8%AD%D9%85%D9%88%D9%84&amp;action=edit&amp;redlink=1" TargetMode="External"/><Relationship Id="rId12" Type="http://schemas.openxmlformats.org/officeDocument/2006/relationships/hyperlink" Target="https://ar.wikipedia.org/wiki/%D9%85%D9%84%D9%8A%D8%A7%D8%B1" TargetMode="External"/><Relationship Id="rId2" Type="http://schemas.openxmlformats.org/officeDocument/2006/relationships/hyperlink" Target="https://ar.wikipedia.org/wiki/%D9%83%D9%8A%D9%84%D9%88%D9%85%D8%AA%D8%B1" TargetMode="External"/><Relationship Id="rId1" Type="http://schemas.openxmlformats.org/officeDocument/2006/relationships/slideLayout" Target="../slideLayouts/slideLayout13.xml"/><Relationship Id="rId6" Type="http://schemas.openxmlformats.org/officeDocument/2006/relationships/hyperlink" Target="https://ar.wikipedia.org/wiki/%D8%A8%D8%B7%D8%A7%D8%B1%D9%8A%D8%A9_%D9%84%D9%8A%D8%AB%D9%8A%D9%88%D9%85_%D8%A3%D9%8A%D9%88%D9%86" TargetMode="External"/><Relationship Id="rId11" Type="http://schemas.openxmlformats.org/officeDocument/2006/relationships/hyperlink" Target="https://ar.wikipedia.org/wiki/%D8%AF%D9%88%D9%84%D8%A7%D8%B1" TargetMode="External"/><Relationship Id="rId5" Type="http://schemas.openxmlformats.org/officeDocument/2006/relationships/hyperlink" Target="https://ar.wikipedia.org/wiki/%D8%A8%D8%B7%D8%A7%D8%B1%D9%8A%D8%A9" TargetMode="External"/><Relationship Id="rId15" Type="http://schemas.openxmlformats.org/officeDocument/2006/relationships/hyperlink" Target="https://ar.wikipedia.org/wiki/%D9%85%D8%B1%D8%A7%D9%83%D9%85" TargetMode="External"/><Relationship Id="rId10" Type="http://schemas.openxmlformats.org/officeDocument/2006/relationships/hyperlink" Target="https://ar.wikipedia.org/wiki/%D8%A3%D9%84%D9%85%D8%A7%D9%86%D9%8A%D8%A7" TargetMode="External"/><Relationship Id="rId4" Type="http://schemas.openxmlformats.org/officeDocument/2006/relationships/hyperlink" Target="https://ar.wikipedia.org/wiki/%D9%85%D8%B1%D9%83%D9%85" TargetMode="External"/><Relationship Id="rId9" Type="http://schemas.openxmlformats.org/officeDocument/2006/relationships/hyperlink" Target="https://ar.wikipedia.org/wiki/%D8%A7%D9%84%D9%8A%D8%A7%D8%A8%D8%A7%D9%86" TargetMode="External"/><Relationship Id="rId14" Type="http://schemas.openxmlformats.org/officeDocument/2006/relationships/hyperlink" Target="https://ar.wikipedia.org/wiki/%D8%A7%D9%84%D8%B5%D9%8A%D9%8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ar.wikipedia.org/wiki/%D8%B7%D8%A7%D9%82%D8%A9" TargetMode="External"/><Relationship Id="rId2" Type="http://schemas.openxmlformats.org/officeDocument/2006/relationships/hyperlink" Target="https://ar.wikipedia.org/wiki/%D9%86%D8%B8%D8%A7%D9%85_%D8%AD%D8%B1%D9%83%D9%8A"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8%AD%D8%A7%D8%B3%D9%88%D8%A8_%D9%85%D8%AD%D9%85%D9%88%D9%84" TargetMode="External"/><Relationship Id="rId2" Type="http://schemas.openxmlformats.org/officeDocument/2006/relationships/hyperlink" Target="https://ar.wikipedia.org/wiki/%D9%85%D8%A7%D9%8A%D9%83%D8%B1%D9%88%D8%A8%D8%B1%D9%88%D8%B3%D9%8A%D8%B3%D9%88%D8%B1_(%D9%85%D8%B9%D8%A7%D9%84%D8%AC_%D8%AF%D9%82%D9%8A%D9%82)"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972B1-420B-4A4F-9373-E84E27CD2BC6}"/>
              </a:ext>
            </a:extLst>
          </p:cNvPr>
          <p:cNvSpPr>
            <a:spLocks noGrp="1"/>
          </p:cNvSpPr>
          <p:nvPr>
            <p:ph type="sldNum" sz="quarter" idx="12"/>
          </p:nvPr>
        </p:nvSpPr>
        <p:spPr/>
        <p:txBody>
          <a:bodyPr/>
          <a:lstStyle/>
          <a:p>
            <a:fld id="{A0EDFBC5-9E83-48A9-A20F-CEAD086DBFA3}" type="slidenum">
              <a:rPr lang="en-US" smtClean="0"/>
              <a:pPr/>
              <a:t>1</a:t>
            </a:fld>
            <a:endParaRPr lang="en-US" dirty="0"/>
          </a:p>
        </p:txBody>
      </p:sp>
      <p:sp>
        <p:nvSpPr>
          <p:cNvPr id="3" name="Date Placeholder 2">
            <a:extLst>
              <a:ext uri="{FF2B5EF4-FFF2-40B4-BE49-F238E27FC236}">
                <a16:creationId xmlns:a16="http://schemas.microsoft.com/office/drawing/2014/main" id="{95E99231-218E-4D9C-A664-891DA558121B}"/>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2C005FF5-217A-42DF-AFBD-C4B44C5DC6AE}"/>
              </a:ext>
            </a:extLst>
          </p:cNvPr>
          <p:cNvSpPr>
            <a:spLocks noGrp="1"/>
          </p:cNvSpPr>
          <p:nvPr>
            <p:ph type="body" sz="quarter" idx="13"/>
          </p:nvPr>
        </p:nvSpPr>
        <p:spPr>
          <a:xfrm>
            <a:off x="-186132" y="862084"/>
            <a:ext cx="12485456" cy="1205782"/>
          </a:xfrm>
        </p:spPr>
        <p:txBody>
          <a:bodyPr/>
          <a:lstStyle/>
          <a:p>
            <a:r>
              <a:rPr lang="ar-IQ" sz="7000" dirty="0" smtClean="0"/>
              <a:t>أ</a:t>
            </a:r>
            <a:r>
              <a:rPr lang="ar-SA" sz="7000" dirty="0" smtClean="0"/>
              <a:t>مكانيات </a:t>
            </a:r>
            <a:r>
              <a:rPr lang="ar-SA" sz="7000" dirty="0"/>
              <a:t>تكنلوجية </a:t>
            </a:r>
            <a:r>
              <a:rPr lang="ar-SA" sz="7000" dirty="0" err="1" smtClean="0"/>
              <a:t>السيا</a:t>
            </a:r>
            <a:r>
              <a:rPr lang="ar-IQ" sz="7000" dirty="0" smtClean="0"/>
              <a:t>رات الهجينة</a:t>
            </a:r>
            <a:r>
              <a:rPr lang="en-US" sz="7000" dirty="0" smtClean="0"/>
              <a:t>HPEV</a:t>
            </a:r>
            <a:endParaRPr lang="en-US" sz="7000" dirty="0"/>
          </a:p>
        </p:txBody>
      </p:sp>
      <p:sp>
        <p:nvSpPr>
          <p:cNvPr id="5" name="Text Placeholder 4">
            <a:extLst>
              <a:ext uri="{FF2B5EF4-FFF2-40B4-BE49-F238E27FC236}">
                <a16:creationId xmlns:a16="http://schemas.microsoft.com/office/drawing/2014/main" id="{1B1146AE-C1F7-4358-9551-D5F2305D854C}"/>
              </a:ext>
            </a:extLst>
          </p:cNvPr>
          <p:cNvSpPr>
            <a:spLocks noGrp="1"/>
          </p:cNvSpPr>
          <p:nvPr>
            <p:ph type="body" sz="quarter" idx="14"/>
          </p:nvPr>
        </p:nvSpPr>
        <p:spPr>
          <a:xfrm>
            <a:off x="3065172" y="3917283"/>
            <a:ext cx="9234152" cy="1833363"/>
          </a:xfrm>
        </p:spPr>
        <p:txBody>
          <a:bodyPr>
            <a:normAutofit fontScale="92500" lnSpcReduction="20000"/>
          </a:bodyPr>
          <a:lstStyle/>
          <a:p>
            <a:r>
              <a:rPr lang="ar-IQ" dirty="0" err="1" smtClean="0"/>
              <a:t>أ.م.د</a:t>
            </a:r>
            <a:r>
              <a:rPr lang="ar-IQ" dirty="0" smtClean="0"/>
              <a:t>.</a:t>
            </a:r>
          </a:p>
          <a:p>
            <a:r>
              <a:rPr lang="ar-IQ" dirty="0" smtClean="0"/>
              <a:t> نصير قاسم </a:t>
            </a:r>
            <a:r>
              <a:rPr lang="ar-IQ" dirty="0" err="1" smtClean="0"/>
              <a:t>الباجةجي</a:t>
            </a:r>
            <a:endParaRPr lang="ar-IQ" dirty="0" smtClean="0"/>
          </a:p>
          <a:p>
            <a:r>
              <a:rPr lang="en-US" dirty="0" smtClean="0"/>
              <a:t>Nasseer.albachache@alkafeel.edu.iq</a:t>
            </a:r>
          </a:p>
        </p:txBody>
      </p:sp>
      <p:sp>
        <p:nvSpPr>
          <p:cNvPr id="6" name="Text Placeholder 4">
            <a:extLst>
              <a:ext uri="{FF2B5EF4-FFF2-40B4-BE49-F238E27FC236}">
                <a16:creationId xmlns:a16="http://schemas.microsoft.com/office/drawing/2014/main" id="{1B1146AE-C1F7-4358-9551-D5F2305D854C}"/>
              </a:ext>
            </a:extLst>
          </p:cNvPr>
          <p:cNvSpPr txBox="1">
            <a:spLocks/>
          </p:cNvSpPr>
          <p:nvPr/>
        </p:nvSpPr>
        <p:spPr>
          <a:xfrm>
            <a:off x="3471159" y="2083920"/>
            <a:ext cx="8980565" cy="183336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dirty="0" smtClean="0"/>
              <a:t>وكيفية استخدامها كوسائل خزن للطاقة النظيفة</a:t>
            </a:r>
            <a:endParaRPr lang="en-US" dirty="0" smtClean="0"/>
          </a:p>
          <a:p>
            <a:r>
              <a:rPr lang="en-US" dirty="0" smtClean="0"/>
              <a:t>V2G</a:t>
            </a:r>
            <a:r>
              <a:rPr lang="ar-IQ" dirty="0" smtClean="0"/>
              <a:t>تقنية </a:t>
            </a:r>
            <a:endParaRPr lang="en-US" dirty="0"/>
          </a:p>
        </p:txBody>
      </p:sp>
      <p:sp>
        <p:nvSpPr>
          <p:cNvPr id="7" name="Text Placeholder 4">
            <a:extLst>
              <a:ext uri="{FF2B5EF4-FFF2-40B4-BE49-F238E27FC236}">
                <a16:creationId xmlns:a16="http://schemas.microsoft.com/office/drawing/2014/main" id="{1B1146AE-C1F7-4358-9551-D5F2305D854C}"/>
              </a:ext>
            </a:extLst>
          </p:cNvPr>
          <p:cNvSpPr txBox="1">
            <a:spLocks/>
          </p:cNvSpPr>
          <p:nvPr/>
        </p:nvSpPr>
        <p:spPr>
          <a:xfrm>
            <a:off x="1323560" y="71151"/>
            <a:ext cx="10711597" cy="7909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8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IQ" dirty="0" smtClean="0">
                <a:solidFill>
                  <a:schemeClr val="bg1"/>
                </a:solidFill>
              </a:rPr>
              <a:t>تقيم كلية الهندسة التقنية \ جامعة الكفيل     </a:t>
            </a:r>
            <a:r>
              <a:rPr lang="ar-IQ" dirty="0" smtClean="0">
                <a:solidFill>
                  <a:schemeClr val="tx1"/>
                </a:solidFill>
              </a:rPr>
              <a:t>ندوة بعنوان</a:t>
            </a:r>
            <a:endParaRPr lang="en-US" dirty="0">
              <a:solidFill>
                <a:schemeClr val="bg1"/>
              </a:solidFill>
            </a:endParaRPr>
          </a:p>
        </p:txBody>
      </p:sp>
    </p:spTree>
    <p:extLst>
      <p:ext uri="{BB962C8B-B14F-4D97-AF65-F5344CB8AC3E}">
        <p14:creationId xmlns:p14="http://schemas.microsoft.com/office/powerpoint/2010/main" val="338461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just"/>
            <a:r>
              <a:rPr lang="ar-SA" dirty="0"/>
              <a:t>كانت المركبات الهجينة القابلة للشحن الخارجي المُنتجة بالجملة متاحة للناس في </a:t>
            </a:r>
            <a:r>
              <a:rPr lang="ar-SA" dirty="0">
                <a:hlinkClick r:id="rId2" tooltip="الصين"/>
              </a:rPr>
              <a:t>الصين</a:t>
            </a:r>
            <a:r>
              <a:rPr lang="ar-SA" dirty="0"/>
              <a:t>، </a:t>
            </a:r>
            <a:r>
              <a:rPr lang="ar-SA" dirty="0">
                <a:hlinkClick r:id="rId3" tooltip="الولايات المتحدة"/>
              </a:rPr>
              <a:t>والولايات المتحدة</a:t>
            </a:r>
            <a:r>
              <a:rPr lang="ar-SA" dirty="0"/>
              <a:t>، في عام 2010. وبحلول نهاية عام 2017، كان هنالك أكثر من أربعين نموذجًا في سلسلة إنتاج بّي إتش إي في، قانونية بالنسبة للسير على الطريق السريع، ومطروحة للبيع بطريقة التجزئة. كانت بّي إتش إي في متاحة بشكل أساسي في الولايات المتحدة، </a:t>
            </a:r>
            <a:r>
              <a:rPr lang="ar-SA" dirty="0">
                <a:hlinkClick r:id="rId4" tooltip="كندا"/>
              </a:rPr>
              <a:t>وكندا</a:t>
            </a:r>
            <a:r>
              <a:rPr lang="ar-SA" dirty="0"/>
              <a:t>، </a:t>
            </a:r>
            <a:r>
              <a:rPr lang="ar-SA" dirty="0">
                <a:hlinkClick r:id="rId5" tooltip="أوروبا الغربية"/>
              </a:rPr>
              <a:t>وأوروبا الغربية</a:t>
            </a:r>
            <a:r>
              <a:rPr lang="ar-SA" dirty="0"/>
              <a:t>، </a:t>
            </a:r>
            <a:r>
              <a:rPr lang="ar-SA" dirty="0">
                <a:hlinkClick r:id="rId6" tooltip="اليابان"/>
              </a:rPr>
              <a:t>واليابان</a:t>
            </a:r>
            <a:r>
              <a:rPr lang="ar-SA" dirty="0"/>
              <a:t>، </a:t>
            </a:r>
            <a:r>
              <a:rPr lang="ar-SA" dirty="0">
                <a:hlinkClick r:id="rId2" tooltip="الصين"/>
              </a:rPr>
              <a:t>والصين</a:t>
            </a:r>
            <a:r>
              <a:rPr lang="en-US" dirty="0"/>
              <a:t>. </a:t>
            </a:r>
            <a:r>
              <a:rPr lang="ar-SA" dirty="0"/>
              <a:t>وكانت النماذج الأكثر مبيعًا هي ميتسوبيشي </a:t>
            </a:r>
            <a:r>
              <a:rPr lang="ar-SA" dirty="0" err="1"/>
              <a:t>أوتلاندر</a:t>
            </a:r>
            <a:r>
              <a:rPr lang="ar-SA" dirty="0"/>
              <a:t> بّي-إتش إي في، وعائلة مركبات شيفروليه فولت، </a:t>
            </a:r>
            <a:r>
              <a:rPr lang="ar-SA" dirty="0">
                <a:hlinkClick r:id="rId7"/>
              </a:rPr>
              <a:t>وتويوتا </a:t>
            </a:r>
            <a:r>
              <a:rPr lang="ar-SA" dirty="0" err="1">
                <a:hlinkClick r:id="rId7"/>
              </a:rPr>
              <a:t>بريوس</a:t>
            </a:r>
            <a:r>
              <a:rPr lang="en-US" dirty="0"/>
              <a:t> </a:t>
            </a:r>
            <a:r>
              <a:rPr lang="ar-SA" dirty="0"/>
              <a:t>بّي إتش في</a:t>
            </a:r>
            <a:r>
              <a:rPr lang="en-US" dirty="0"/>
              <a:t>.</a:t>
            </a:r>
          </a:p>
          <a:p>
            <a:pPr algn="just"/>
            <a:r>
              <a:rPr lang="ar-SA" dirty="0"/>
              <a:t>بلغ إجمالي المخزون العالمي من السيارات الهجينة القابلة للشحن الخارجي منذ ديسمبر عام 2018  1.8 ميلون سيارة، بالإضافة إلى 5.1 مليون سيارة ركاب كهربائية قابلة للشحن الخارجي على الطرق العالمية في نهاية 2018. اعتبارًا من ديسمبر عام 2017، صُنفت الولايات المتحدة كأكبر سوق في العالم للسيارات الهجينة القابلة للشحن الخارجي بمخزون يبلغ 360510 مركبة، تليها الصين ب276580 </a:t>
            </a:r>
            <a:r>
              <a:rPr lang="ar-SA" dirty="0" smtClean="0"/>
              <a:t>مركبة</a:t>
            </a:r>
            <a:endParaRPr lang="en-US" dirty="0"/>
          </a:p>
        </p:txBody>
      </p:sp>
      <p:sp>
        <p:nvSpPr>
          <p:cNvPr id="5" name="عنوان 4"/>
          <p:cNvSpPr>
            <a:spLocks noGrp="1"/>
          </p:cNvSpPr>
          <p:nvPr>
            <p:ph type="title"/>
          </p:nvPr>
        </p:nvSpPr>
        <p:spPr/>
        <p:txBody>
          <a:bodyPr>
            <a:normAutofit fontScale="90000"/>
          </a:bodyPr>
          <a:lstStyle/>
          <a:p>
            <a:endParaRPr lang="ar-IQ"/>
          </a:p>
        </p:txBody>
      </p:sp>
    </p:spTree>
    <p:extLst>
      <p:ext uri="{BB962C8B-B14F-4D97-AF65-F5344CB8AC3E}">
        <p14:creationId xmlns:p14="http://schemas.microsoft.com/office/powerpoint/2010/main" val="54096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a:bodyPr>
          <a:lstStyle/>
          <a:p>
            <a:pPr algn="r"/>
            <a:r>
              <a:rPr lang="ar-IQ" sz="6000" dirty="0" smtClean="0"/>
              <a:t>السيارات </a:t>
            </a:r>
          </a:p>
          <a:p>
            <a:pPr algn="r"/>
            <a:r>
              <a:rPr lang="ar-IQ" sz="6000" dirty="0" smtClean="0"/>
              <a:t>الهجينة</a:t>
            </a:r>
            <a:endParaRPr lang="ar-IQ" sz="6000" dirty="0"/>
          </a:p>
        </p:txBody>
      </p:sp>
      <p:sp>
        <p:nvSpPr>
          <p:cNvPr id="5" name="عنوان 4"/>
          <p:cNvSpPr>
            <a:spLocks noGrp="1"/>
          </p:cNvSpPr>
          <p:nvPr>
            <p:ph type="title"/>
          </p:nvPr>
        </p:nvSpPr>
        <p:spPr/>
        <p:txBody>
          <a:bodyPr>
            <a:normAutofit fontScale="90000"/>
          </a:bodyPr>
          <a:lstStyle/>
          <a:p>
            <a:endParaRPr lang="ar-IQ"/>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371673" y="826603"/>
            <a:ext cx="8231414" cy="5440487"/>
          </a:xfrm>
          <a:prstGeom prst="rect">
            <a:avLst/>
          </a:prstGeom>
          <a:noFill/>
          <a:ln>
            <a:noFill/>
          </a:ln>
        </p:spPr>
      </p:pic>
    </p:spTree>
    <p:extLst>
      <p:ext uri="{BB962C8B-B14F-4D97-AF65-F5344CB8AC3E}">
        <p14:creationId xmlns:p14="http://schemas.microsoft.com/office/powerpoint/2010/main" val="398032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lnSpcReduction="10000"/>
          </a:bodyPr>
          <a:lstStyle/>
          <a:p>
            <a:pPr algn="just"/>
            <a:r>
              <a:rPr lang="ar-IQ" dirty="0"/>
              <a:t>طبقا لتعريف </a:t>
            </a:r>
            <a:r>
              <a:rPr lang="en-US" dirty="0"/>
              <a:t>UNO </a:t>
            </a:r>
            <a:r>
              <a:rPr lang="ar-IQ" dirty="0"/>
              <a:t>المركبة الهجين هي المركبة التي تعمل بنظامين لتخزين الوقود على الأقل للتحريك . محولات الطاقة إلى طاقة حركة منها ما يعمل </a:t>
            </a:r>
            <a:r>
              <a:rPr lang="ar-IQ" dirty="0">
                <a:hlinkClick r:id="rId2" tooltip="محرك كهربائي"/>
              </a:rPr>
              <a:t>كمحرك كهربائي</a:t>
            </a:r>
            <a:r>
              <a:rPr lang="ar-IQ" dirty="0"/>
              <a:t> أو </a:t>
            </a:r>
            <a:r>
              <a:rPr lang="ar-IQ" dirty="0">
                <a:hlinkClick r:id="rId3" tooltip="محرك بنزين"/>
              </a:rPr>
              <a:t>محرك بنزين</a:t>
            </a:r>
            <a:r>
              <a:rPr lang="ar-IQ" dirty="0"/>
              <a:t> أو </a:t>
            </a:r>
            <a:r>
              <a:rPr lang="ar-IQ" dirty="0">
                <a:hlinkClick r:id="rId4" tooltip="محرك ديزل"/>
              </a:rPr>
              <a:t>محرك ديزل</a:t>
            </a:r>
            <a:r>
              <a:rPr lang="ar-IQ" dirty="0"/>
              <a:t> ؛ وأما لتخزين الوقود فيمكن أن يكون </a:t>
            </a:r>
            <a:r>
              <a:rPr lang="ar-IQ" dirty="0">
                <a:hlinkClick r:id="rId5" tooltip="بطارية"/>
              </a:rPr>
              <a:t>بطارية</a:t>
            </a:r>
            <a:r>
              <a:rPr lang="ar-IQ" dirty="0"/>
              <a:t> أو خزان وقود سائل (بنزين أو ديزل) , أو هيدروجين مضغوط لتشغيل خلية وقود</a:t>
            </a:r>
            <a:r>
              <a:rPr lang="ar-IQ" dirty="0" smtClean="0"/>
              <a:t>.</a:t>
            </a:r>
            <a:endParaRPr lang="ar-IQ" b="1" dirty="0" smtClean="0"/>
          </a:p>
          <a:p>
            <a:pPr algn="just"/>
            <a:r>
              <a:rPr lang="ar-SA" b="1" dirty="0" smtClean="0"/>
              <a:t>المركبة </a:t>
            </a:r>
            <a:r>
              <a:rPr lang="ar-SA" b="1" dirty="0"/>
              <a:t>الكهربائية الهجينة القابلة للشحن </a:t>
            </a:r>
            <a:r>
              <a:rPr lang="ar-SA" b="1" dirty="0" smtClean="0"/>
              <a:t>الخارجي</a:t>
            </a:r>
            <a:r>
              <a:rPr lang="ar-SA" dirty="0"/>
              <a:t> </a:t>
            </a:r>
            <a:r>
              <a:rPr lang="en-US" dirty="0"/>
              <a:t>(</a:t>
            </a:r>
            <a:r>
              <a:rPr lang="ar-SA" dirty="0"/>
              <a:t>بّي إتش إي في) هي </a:t>
            </a:r>
            <a:r>
              <a:rPr lang="ar-SA" dirty="0">
                <a:hlinkClick r:id="rId6" tooltip="مركبة كهربائية هجينة"/>
              </a:rPr>
              <a:t>مركبة كهربائية هجينة</a:t>
            </a:r>
            <a:r>
              <a:rPr lang="en-US" dirty="0"/>
              <a:t> </a:t>
            </a:r>
            <a:r>
              <a:rPr lang="ar-SA" dirty="0"/>
              <a:t>مزودة </a:t>
            </a:r>
            <a:r>
              <a:rPr lang="ar-SA" dirty="0">
                <a:hlinkClick r:id="rId7" tooltip="بطارية قابلة للشحن"/>
              </a:rPr>
              <a:t>ببطارية يمكن إعادة شحنها</a:t>
            </a:r>
            <a:r>
              <a:rPr lang="en-US" dirty="0"/>
              <a:t> </a:t>
            </a:r>
            <a:r>
              <a:rPr lang="ar-SA" dirty="0"/>
              <a:t>عن طريق وصلها بمصدر خارجي </a:t>
            </a:r>
            <a:r>
              <a:rPr lang="ar-SA" dirty="0">
                <a:hlinkClick r:id="rId8" tooltip="طاقة كهربائية"/>
              </a:rPr>
              <a:t>للطاقة الكهربائية</a:t>
            </a:r>
            <a:r>
              <a:rPr lang="ar-SA" dirty="0"/>
              <a:t>، وأيضًا عن طريق المحرك والمولد الموجودين في داخلها. أغلب سيارات «بّي إتش إي في» سيارات للركّاب، لكن هنالك إصدارات منها أيضًا، مثل المركبات التجارية، والشاحنات، وشاحنات الخدمة، والباصات، والقطارات، والدراجات النارية، </a:t>
            </a:r>
            <a:r>
              <a:rPr lang="ar-SA" dirty="0" err="1"/>
              <a:t>والسكوترات</a:t>
            </a:r>
            <a:r>
              <a:rPr lang="ar-SA" dirty="0"/>
              <a:t>، والمركبات العسكرية</a:t>
            </a:r>
            <a:r>
              <a:rPr lang="en-US" dirty="0"/>
              <a:t>.</a:t>
            </a:r>
          </a:p>
          <a:p>
            <a:pPr algn="just"/>
            <a:r>
              <a:rPr lang="ar-SA" dirty="0"/>
              <a:t>وبشكل مشابه لكل المركبات الكهربائية، تستبدل المركبات الهجينة القابلة للشحن الخارجي الانبعاثات من الأنبوب الخلفي للسيارة بالمولدات التي تعمل بواسطة شبكة كهربائية. قد تكون هذه المولدات قابلة للتجديد، أو ربما تكون انبعاثاتها أقل من محرك الاحتراق الداخلي. يمكن أن يكلف شحن البطارية بواسطة الشبكة أٌقل من تكلفة استخدام المحرك، ما يساعد على تقليل الكلفة التشغيلية</a:t>
            </a:r>
            <a:r>
              <a:rPr lang="en-US" dirty="0" smtClean="0"/>
              <a:t>.</a:t>
            </a:r>
            <a:endParaRPr lang="en-US" dirty="0"/>
          </a:p>
        </p:txBody>
      </p:sp>
      <p:sp>
        <p:nvSpPr>
          <p:cNvPr id="5" name="عنوان 4"/>
          <p:cNvSpPr>
            <a:spLocks noGrp="1"/>
          </p:cNvSpPr>
          <p:nvPr>
            <p:ph type="title"/>
          </p:nvPr>
        </p:nvSpPr>
        <p:spPr/>
        <p:txBody>
          <a:bodyPr>
            <a:normAutofit fontScale="90000"/>
          </a:bodyPr>
          <a:lstStyle/>
          <a:p>
            <a:endParaRPr lang="ar-IQ"/>
          </a:p>
        </p:txBody>
      </p:sp>
    </p:spTree>
    <p:extLst>
      <p:ext uri="{BB962C8B-B14F-4D97-AF65-F5344CB8AC3E}">
        <p14:creationId xmlns:p14="http://schemas.microsoft.com/office/powerpoint/2010/main" val="153970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a:xfrm>
            <a:off x="1254825" y="144144"/>
            <a:ext cx="9407628" cy="406736"/>
          </a:xfrm>
        </p:spPr>
        <p:txBody>
          <a:bodyPr>
            <a:noAutofit/>
          </a:bodyPr>
          <a:lstStyle/>
          <a:p>
            <a:pPr algn="r"/>
            <a:r>
              <a:rPr lang="ar-IQ" sz="2800" dirty="0" smtClean="0"/>
              <a:t>النموذج التخطيطي للسارة الهجينة القابلة للشحن</a:t>
            </a:r>
            <a:endParaRPr lang="ar-IQ" sz="2800" dirty="0"/>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206245" y="712637"/>
            <a:ext cx="11985755" cy="5554454"/>
          </a:xfrm>
          <a:prstGeom prst="rect">
            <a:avLst/>
          </a:prstGeom>
          <a:noFill/>
          <a:ln>
            <a:noFill/>
          </a:ln>
        </p:spPr>
      </p:pic>
    </p:spTree>
    <p:extLst>
      <p:ext uri="{BB962C8B-B14F-4D97-AF65-F5344CB8AC3E}">
        <p14:creationId xmlns:p14="http://schemas.microsoft.com/office/powerpoint/2010/main" val="321672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r"/>
            <a:endParaRPr lang="ar-IQ" dirty="0"/>
          </a:p>
        </p:txBody>
      </p:sp>
      <p:sp>
        <p:nvSpPr>
          <p:cNvPr id="5" name="عنوان 4"/>
          <p:cNvSpPr>
            <a:spLocks noGrp="1"/>
          </p:cNvSpPr>
          <p:nvPr>
            <p:ph type="title"/>
          </p:nvPr>
        </p:nvSpPr>
        <p:spPr/>
        <p:txBody>
          <a:bodyPr>
            <a:normAutofit fontScale="90000"/>
          </a:bodyPr>
          <a:lstStyle/>
          <a:p>
            <a:pPr algn="r" rtl="1"/>
            <a:endParaRPr lang="ar-IQ" dirty="0"/>
          </a:p>
        </p:txBody>
      </p:sp>
      <p:pic>
        <p:nvPicPr>
          <p:cNvPr id="6" name="صورة 5"/>
          <p:cNvPicPr/>
          <p:nvPr/>
        </p:nvPicPr>
        <p:blipFill>
          <a:blip r:embed="rId2"/>
          <a:stretch>
            <a:fillRect/>
          </a:stretch>
        </p:blipFill>
        <p:spPr>
          <a:xfrm>
            <a:off x="371672" y="892486"/>
            <a:ext cx="11707007" cy="5374605"/>
          </a:xfrm>
          <a:prstGeom prst="rect">
            <a:avLst/>
          </a:prstGeom>
        </p:spPr>
      </p:pic>
    </p:spTree>
    <p:extLst>
      <p:ext uri="{BB962C8B-B14F-4D97-AF65-F5344CB8AC3E}">
        <p14:creationId xmlns:p14="http://schemas.microsoft.com/office/powerpoint/2010/main" val="300584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fontScale="70000" lnSpcReduction="20000"/>
          </a:bodyPr>
          <a:lstStyle/>
          <a:p>
            <a:pPr algn="just">
              <a:lnSpc>
                <a:spcPct val="120000"/>
              </a:lnSpc>
            </a:pPr>
            <a:r>
              <a:rPr lang="ar-IQ" dirty="0" smtClean="0"/>
              <a:t>تعمل </a:t>
            </a:r>
            <a:r>
              <a:rPr lang="ar-IQ" dirty="0"/>
              <a:t>الحافلة الكهربائية الهجينة من دون سلك علوي يمدها بالكهرباء مثلما يعمل </a:t>
            </a:r>
            <a:r>
              <a:rPr lang="ar-IQ" dirty="0" err="1">
                <a:hlinkClick r:id="rId2" tooltip="ترولي باص"/>
              </a:rPr>
              <a:t>الترولي</a:t>
            </a:r>
            <a:r>
              <a:rPr lang="ar-IQ" dirty="0">
                <a:hlinkClick r:id="rId2" tooltip="ترولي باص"/>
              </a:rPr>
              <a:t> باص</a:t>
            </a:r>
            <a:r>
              <a:rPr lang="ar-IQ" dirty="0"/>
              <a:t> . يعمل المحرك الديزل فيها باستمرار لمد الحافلة بالكهرباء ، حيث التيار الكهربائي الناتج يقوم بتشغيل المحركات الكهربائية التي تدير العجلات وكذلك يقوم بتخزين الكهرباء في </a:t>
            </a:r>
            <a:r>
              <a:rPr lang="ar-IQ" dirty="0">
                <a:hlinkClick r:id="rId3" tooltip="مركم"/>
              </a:rPr>
              <a:t>المركم الكهربائي</a:t>
            </a:r>
            <a:r>
              <a:rPr lang="ar-IQ" dirty="0"/>
              <a:t> .</a:t>
            </a:r>
          </a:p>
          <a:p>
            <a:pPr algn="just">
              <a:lnSpc>
                <a:spcPct val="120000"/>
              </a:lnSpc>
            </a:pPr>
            <a:r>
              <a:rPr lang="ar-IQ" dirty="0"/>
              <a:t>يكون استهلاك الوقود كبيرا عند بدأ الحركة ، وهي تأتي من المركم الكهربائي. وبالنسبة إلى طراز الحافلة فهي تعمل مثلا </a:t>
            </a:r>
            <a:r>
              <a:rPr lang="ar-IQ" dirty="0">
                <a:hlinkClick r:id="rId4" tooltip="خلية وقود"/>
              </a:rPr>
              <a:t>بخلايا وقود تعمل بالهيدروجين</a:t>
            </a:r>
            <a:r>
              <a:rPr lang="ar-IQ" dirty="0"/>
              <a:t> إذا كانت من الطراز الحديث ، حيث لا يحتاج لمحرك الاحتراق الداخلي لتحريك الحافلة .</a:t>
            </a:r>
          </a:p>
          <a:p>
            <a:pPr algn="just">
              <a:lnSpc>
                <a:spcPct val="120000"/>
              </a:lnSpc>
            </a:pPr>
            <a:r>
              <a:rPr lang="ar-IQ" dirty="0"/>
              <a:t>توجد أساسا نوعين مختلفين لتقنية التحريك الهجينة.</a:t>
            </a:r>
          </a:p>
          <a:p>
            <a:pPr algn="just">
              <a:lnSpc>
                <a:spcPct val="120000"/>
              </a:lnSpc>
            </a:pPr>
            <a:r>
              <a:rPr lang="ar-IQ" dirty="0"/>
              <a:t>في تقنية الهجينة المتوازية يشترك نوعي المحركين في إدارة العجلات . ويعمل المحرك الكهربائي في تلك الحالة للمساعدة في </a:t>
            </a:r>
            <a:r>
              <a:rPr lang="ar-IQ" dirty="0" err="1"/>
              <a:t>التسير</a:t>
            </a:r>
            <a:r>
              <a:rPr lang="ar-IQ" dirty="0"/>
              <a:t> فقط. وأما التحريك بمحرك الاختراق الداخلي فهو يعمل باستمرار. تستخدم تلك التقنية في حافلات المدينة وكذلك في حافلات نقل الأشخاص بين القري ، وهذه تتميز بسرعات عالية ومسافات كبيرة بين محطات التوقف.</a:t>
            </a:r>
          </a:p>
          <a:p>
            <a:pPr algn="just">
              <a:lnSpc>
                <a:spcPct val="120000"/>
              </a:lnSpc>
            </a:pPr>
            <a:r>
              <a:rPr lang="ar-IQ" dirty="0"/>
              <a:t>في النوع الثاني يقوم محرك الاحتراق الداخلي بتشغيل </a:t>
            </a:r>
            <a:r>
              <a:rPr lang="ar-IQ" dirty="0">
                <a:hlinkClick r:id="rId5" tooltip="مولد كهرباء"/>
              </a:rPr>
              <a:t>مولد كهرباء</a:t>
            </a:r>
            <a:r>
              <a:rPr lang="ar-IQ" dirty="0"/>
              <a:t> أو يستخدم التيار الكهربائي </a:t>
            </a:r>
            <a:r>
              <a:rPr lang="ar-IQ" dirty="0" err="1"/>
              <a:t>الناشيء</a:t>
            </a:r>
            <a:r>
              <a:rPr lang="ar-IQ" dirty="0"/>
              <a:t> في </a:t>
            </a:r>
            <a:r>
              <a:rPr lang="ar-IQ" dirty="0">
                <a:hlinkClick r:id="rId6"/>
              </a:rPr>
              <a:t>خلايا الوقود</a:t>
            </a:r>
            <a:r>
              <a:rPr lang="ar-IQ" dirty="0"/>
              <a:t> لتخزين بطارية بالكهرباء ، كمرحلة وسطية. في تلك الحالة يمكن تشغيل محرك الاحتراق الداخلي بانتظام وفي سرعات مناسبة . وأما خلايا الوقود فيكون تشغيلها ببطء ، مما يزيد من وقت استخدام الكهرباء المخزونة . ويقوم </a:t>
            </a:r>
            <a:r>
              <a:rPr lang="ar-IQ" dirty="0">
                <a:hlinkClick r:id="rId7" tooltip="خلية وقود"/>
              </a:rPr>
              <a:t>محرك كهربائي</a:t>
            </a:r>
            <a:r>
              <a:rPr lang="ar-IQ" dirty="0"/>
              <a:t> أو عدة محركات كهربائية بإدارة العجلات ؛ وتصبح حركة الحافلة تتم كهربائيا فقط . تستخدم تلك التقنية في حافلات المدينة ، حيث المسافات قصيرة بين المحطات ، في حركة مرور كثيفة ، وبسرعات بطيئة؛ فيها يكثر السيران وتوقف الحافلة</a:t>
            </a:r>
            <a:r>
              <a:rPr lang="ar-IQ" dirty="0" smtClean="0"/>
              <a:t>.</a:t>
            </a:r>
            <a:endParaRPr lang="ar-IQ" dirty="0"/>
          </a:p>
        </p:txBody>
      </p:sp>
      <p:sp>
        <p:nvSpPr>
          <p:cNvPr id="5" name="عنوان 4"/>
          <p:cNvSpPr>
            <a:spLocks noGrp="1"/>
          </p:cNvSpPr>
          <p:nvPr>
            <p:ph type="title"/>
          </p:nvPr>
        </p:nvSpPr>
        <p:spPr/>
        <p:txBody>
          <a:bodyPr>
            <a:normAutofit fontScale="90000"/>
          </a:bodyPr>
          <a:lstStyle/>
          <a:p>
            <a:endParaRPr lang="ar-IQ"/>
          </a:p>
        </p:txBody>
      </p:sp>
    </p:spTree>
    <p:extLst>
      <p:ext uri="{BB962C8B-B14F-4D97-AF65-F5344CB8AC3E}">
        <p14:creationId xmlns:p14="http://schemas.microsoft.com/office/powerpoint/2010/main" val="114855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p:txBody>
          <a:bodyPr>
            <a:normAutofit fontScale="90000"/>
          </a:bodyPr>
          <a:lstStyle/>
          <a:p>
            <a:endParaRPr lang="ar-IQ"/>
          </a:p>
        </p:txBody>
      </p:sp>
      <p:pic>
        <p:nvPicPr>
          <p:cNvPr id="1026" name="Picture 2" descr="https://upload.wikimedia.org/wikipedia/commons/e/ed/GM_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2636"/>
            <a:ext cx="12192001" cy="55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5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just"/>
            <a:r>
              <a:rPr lang="ar-IQ" dirty="0" smtClean="0"/>
              <a:t>الغرض </a:t>
            </a:r>
            <a:r>
              <a:rPr lang="ar-IQ" dirty="0"/>
              <a:t>من هذا النظام هو خفض استهلاك الوقود ، وخفض ما ينتج من غازات ضارة و ضجيج وكميات </a:t>
            </a:r>
            <a:r>
              <a:rPr lang="ar-IQ" dirty="0">
                <a:hlinkClick r:id="rId2" tooltip="ثاني أكسيد الكربون"/>
              </a:rPr>
              <a:t>ثاني أكسيد الكربون</a:t>
            </a:r>
            <a:r>
              <a:rPr lang="ar-IQ" dirty="0"/>
              <a:t>، وهي ضارة للبيئة والإنسان . ويمكن التوصل إلى ذلك عن طريق تحسين تسريع الحافلات بتشغيل محركات ديزل في سرعات مناسبة ، وفي نفس الوقت الاستفادة من طاقة الكبح </a:t>
            </a:r>
            <a:r>
              <a:rPr lang="en-US" dirty="0"/>
              <a:t>Recuperation (</a:t>
            </a:r>
            <a:r>
              <a:rPr lang="ar-IQ" dirty="0"/>
              <a:t>إلا أن محركات الديزل أصبحت مشكلة في كثير من المدن بسبب ما تطلقه من غازات أكاسيد النتروجين الضارة لصحة الناس ؛ حتى أن بعض المدن الأوروبية تفكر في منع سير السيارات الديزل في بعض الأوقات بسبب زيادة كثافة التسريبات !)</a:t>
            </a:r>
          </a:p>
          <a:p>
            <a:pPr algn="just"/>
            <a:r>
              <a:rPr lang="ar-IQ" dirty="0" err="1"/>
              <a:t>المساويء</a:t>
            </a:r>
            <a:r>
              <a:rPr lang="ar-IQ" dirty="0"/>
              <a:t> تتعلق باحتياج حجم مناسب لتلك المعدات التقنية في الحافلة علاوة على ارتفاع وزنها . فعند بناء تلك المعدات التقنية في سقف الحافلة فلا بد من تقوية الأسقف. كذلك يحتاج ذلك تطويع طريقة حركة الحافلة لتسير بأمان بهذا الثقل الكبير الموجود في أعلاها. فوقها. وخلال الشتاء حيث تنخفض درجة الحرارة أحيانا تحت الصفر في بلاد أوروبية وغيرها ، فتحتاج تلك الحافلات إلى مصدر إضافي لتشغيل </a:t>
            </a:r>
            <a:r>
              <a:rPr lang="ar-IQ" dirty="0" err="1"/>
              <a:t>الدفيات</a:t>
            </a:r>
            <a:r>
              <a:rPr lang="ar-IQ" dirty="0"/>
              <a:t> . وهذا يخفض مكتسبات هذا النظام من وجهة ادخار الوقود .</a:t>
            </a:r>
          </a:p>
          <a:p>
            <a:pPr algn="just"/>
            <a:endParaRPr lang="ar-IQ" dirty="0"/>
          </a:p>
        </p:txBody>
      </p:sp>
      <p:sp>
        <p:nvSpPr>
          <p:cNvPr id="5" name="عنوان 4"/>
          <p:cNvSpPr>
            <a:spLocks noGrp="1"/>
          </p:cNvSpPr>
          <p:nvPr>
            <p:ph type="title"/>
          </p:nvPr>
        </p:nvSpPr>
        <p:spPr/>
        <p:txBody>
          <a:bodyPr>
            <a:noAutofit/>
          </a:bodyPr>
          <a:lstStyle/>
          <a:p>
            <a:pPr algn="r"/>
            <a:r>
              <a:rPr lang="ar-IQ" sz="2800" dirty="0"/>
              <a:t>مزايا </a:t>
            </a:r>
            <a:r>
              <a:rPr lang="ar-IQ" sz="2800" dirty="0" err="1"/>
              <a:t>ومساويء</a:t>
            </a:r>
            <a:r>
              <a:rPr lang="ar-IQ" sz="2800" dirty="0"/>
              <a:t> حافلات كهربائية هجينة</a:t>
            </a:r>
          </a:p>
        </p:txBody>
      </p:sp>
    </p:spTree>
    <p:extLst>
      <p:ext uri="{BB962C8B-B14F-4D97-AF65-F5344CB8AC3E}">
        <p14:creationId xmlns:p14="http://schemas.microsoft.com/office/powerpoint/2010/main" val="115742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r"/>
            <a:r>
              <a:rPr lang="ar-IQ" dirty="0" smtClean="0"/>
              <a:t>سيارة هجينة انتاج </a:t>
            </a:r>
          </a:p>
          <a:p>
            <a:pPr algn="r"/>
            <a:r>
              <a:rPr lang="ar-IQ" dirty="0" smtClean="0"/>
              <a:t>شركة</a:t>
            </a:r>
          </a:p>
          <a:p>
            <a:pPr algn="r"/>
            <a:r>
              <a:rPr lang="ar-IQ" dirty="0" smtClean="0"/>
              <a:t> ميتسوبيشي</a:t>
            </a:r>
            <a:endParaRPr lang="ar-IQ" dirty="0"/>
          </a:p>
        </p:txBody>
      </p:sp>
      <p:sp>
        <p:nvSpPr>
          <p:cNvPr id="5" name="عنوان 4"/>
          <p:cNvSpPr>
            <a:spLocks noGrp="1"/>
          </p:cNvSpPr>
          <p:nvPr>
            <p:ph type="title"/>
          </p:nvPr>
        </p:nvSpPr>
        <p:spPr/>
        <p:txBody>
          <a:bodyPr>
            <a:normAutofit fontScale="90000"/>
          </a:bodyPr>
          <a:lstStyle/>
          <a:p>
            <a:pPr algn="r" rtl="1"/>
            <a:r>
              <a:rPr lang="ar-IQ" dirty="0" smtClean="0"/>
              <a:t> </a:t>
            </a:r>
            <a:endParaRPr lang="ar-IQ" dirty="0"/>
          </a:p>
        </p:txBody>
      </p:sp>
      <p:pic>
        <p:nvPicPr>
          <p:cNvPr id="6" name="صورة 5"/>
          <p:cNvPicPr/>
          <p:nvPr/>
        </p:nvPicPr>
        <p:blipFill>
          <a:blip r:embed="rId2"/>
          <a:stretch>
            <a:fillRect/>
          </a:stretch>
        </p:blipFill>
        <p:spPr>
          <a:xfrm>
            <a:off x="97458" y="0"/>
            <a:ext cx="8776085" cy="6858000"/>
          </a:xfrm>
          <a:prstGeom prst="rect">
            <a:avLst/>
          </a:prstGeom>
        </p:spPr>
      </p:pic>
    </p:spTree>
    <p:extLst>
      <p:ext uri="{BB962C8B-B14F-4D97-AF65-F5344CB8AC3E}">
        <p14:creationId xmlns:p14="http://schemas.microsoft.com/office/powerpoint/2010/main" val="325099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fontScale="70000" lnSpcReduction="20000"/>
          </a:bodyPr>
          <a:lstStyle/>
          <a:p>
            <a:pPr algn="just">
              <a:lnSpc>
                <a:spcPct val="120000"/>
              </a:lnSpc>
            </a:pPr>
            <a:r>
              <a:rPr lang="ar-IQ" dirty="0"/>
              <a:t>صنعت بعض السيارات الاختبارية بعد عام 2000 واستطاعت السير بسرعات تبلغ 210 </a:t>
            </a:r>
            <a:r>
              <a:rPr lang="ar-IQ" dirty="0">
                <a:hlinkClick r:id="rId2" tooltip="كيلومتر"/>
              </a:rPr>
              <a:t>كيلومتر</a:t>
            </a:r>
            <a:r>
              <a:rPr lang="ar-IQ" dirty="0"/>
              <a:t>/</a:t>
            </a:r>
            <a:r>
              <a:rPr lang="ar-IQ" dirty="0">
                <a:hlinkClick r:id="rId3" tooltip="ساعة"/>
              </a:rPr>
              <a:t>ساعة</a:t>
            </a:r>
            <a:r>
              <a:rPr lang="ar-IQ" dirty="0"/>
              <a:t>، وأخرى تستطيع السير مسافة 400 </a:t>
            </a:r>
            <a:r>
              <a:rPr lang="ar-IQ" dirty="0">
                <a:hlinkClick r:id="rId2" tooltip="كيلومتر"/>
              </a:rPr>
              <a:t>كيلومتر</a:t>
            </a:r>
            <a:r>
              <a:rPr lang="ar-IQ" dirty="0"/>
              <a:t>. ولكنها تجريبية ولا يقبل الناس على شراءها كثيرا نظرا لارتفاع أسعارها وثقل بطاريتها. كما أن إعادة شحن </a:t>
            </a:r>
            <a:r>
              <a:rPr lang="ar-IQ" dirty="0">
                <a:hlinkClick r:id="rId4" tooltip="مركم"/>
              </a:rPr>
              <a:t>مركم</a:t>
            </a:r>
            <a:r>
              <a:rPr lang="ar-IQ" dirty="0"/>
              <a:t> تلك السيارة يستغرق 8 ساعات وهذا وقت طويل. وقد بدأت بعض شركات السيارات العالمية في إنتاج سيارة كهربائية متطورة بعد عام 2005 وعرضها للبيع إلا أن </a:t>
            </a:r>
            <a:r>
              <a:rPr lang="ar-IQ" dirty="0">
                <a:hlinkClick r:id="rId5" tooltip="بطارية"/>
              </a:rPr>
              <a:t>بطاريتها</a:t>
            </a:r>
            <a:r>
              <a:rPr lang="ar-IQ" dirty="0"/>
              <a:t> لا زالت ثقيلة مرتفعة السعر. ويمكن القول أن قدرة بطارية السيارة الكهربائية من نوع </a:t>
            </a:r>
            <a:r>
              <a:rPr lang="ar-IQ" dirty="0">
                <a:hlinkClick r:id="rId6" tooltip="بطارية ليثيوم أيون"/>
              </a:rPr>
              <a:t>ليثيوم -أيون</a:t>
            </a:r>
            <a:r>
              <a:rPr lang="ar-IQ" dirty="0"/>
              <a:t>، تعادل نحو 6.000 بطارية من النوع الذي يستخدم في </a:t>
            </a:r>
            <a:r>
              <a:rPr lang="ar-IQ" dirty="0">
                <a:hlinkClick r:id="rId7" tooltip="المحمول (الصفحة غير موجودة)"/>
              </a:rPr>
              <a:t>المحمول</a:t>
            </a:r>
            <a:r>
              <a:rPr lang="ar-IQ" dirty="0"/>
              <a:t>، لهذا فالبطارية نفسها مرتفعة الثمن. وتعتني كثير من الحكومات في </a:t>
            </a:r>
            <a:r>
              <a:rPr lang="ar-IQ" dirty="0">
                <a:hlinkClick r:id="rId8" tooltip="الولايات المتحدة الأمريكية"/>
              </a:rPr>
              <a:t>الولايات المتحدة الأمريكية</a:t>
            </a:r>
            <a:r>
              <a:rPr lang="ar-IQ" dirty="0"/>
              <a:t> </a:t>
            </a:r>
            <a:r>
              <a:rPr lang="ar-IQ" dirty="0">
                <a:hlinkClick r:id="rId9" tooltip="اليابان"/>
              </a:rPr>
              <a:t>واليابان</a:t>
            </a:r>
            <a:r>
              <a:rPr lang="ar-IQ" dirty="0"/>
              <a:t> </a:t>
            </a:r>
            <a:r>
              <a:rPr lang="ar-IQ" dirty="0">
                <a:hlinkClick r:id="rId10" tooltip="ألمانيا"/>
              </a:rPr>
              <a:t>وألمانيا</a:t>
            </a:r>
            <a:r>
              <a:rPr lang="ar-IQ" dirty="0"/>
              <a:t> بتشجيع شركاتها الوطنية للسيارات على تطوير </a:t>
            </a:r>
            <a:r>
              <a:rPr lang="ar-IQ" dirty="0">
                <a:hlinkClick r:id="rId4" tooltip="مركم"/>
              </a:rPr>
              <a:t>مراكم</a:t>
            </a:r>
            <a:r>
              <a:rPr lang="ar-IQ" dirty="0"/>
              <a:t> للسيارة الكهربائية، بقصد خفض أسعارها. وتدعم الحكومات مصانع السيارات والمعاهد العلمية بمليارات الدولارات لتشجيعها على تكثيف الجهود في هذا السبيل.</a:t>
            </a:r>
          </a:p>
          <a:p>
            <a:pPr algn="just">
              <a:lnSpc>
                <a:spcPct val="120000"/>
              </a:lnSpc>
            </a:pPr>
            <a:r>
              <a:rPr lang="ar-IQ" dirty="0"/>
              <a:t>تدعم </a:t>
            </a:r>
            <a:r>
              <a:rPr lang="ar-IQ" dirty="0">
                <a:hlinkClick r:id="rId8"/>
              </a:rPr>
              <a:t>الولايات المتحدة الأمريكية</a:t>
            </a:r>
            <a:r>
              <a:rPr lang="ar-IQ" dirty="0"/>
              <a:t> شركات صناعة السيارات الأمريكية بنحو 2 مليار </a:t>
            </a:r>
            <a:r>
              <a:rPr lang="ar-IQ" dirty="0">
                <a:hlinkClick r:id="rId11" tooltip="دولار"/>
              </a:rPr>
              <a:t>دولار</a:t>
            </a:r>
            <a:r>
              <a:rPr lang="ar-IQ" dirty="0"/>
              <a:t> لتحسين </a:t>
            </a:r>
            <a:r>
              <a:rPr lang="ar-IQ" dirty="0">
                <a:hlinkClick r:id="rId4" tooltip="مركم"/>
              </a:rPr>
              <a:t>مراكم</a:t>
            </a:r>
            <a:r>
              <a:rPr lang="ar-IQ" dirty="0"/>
              <a:t> السيارات.</a:t>
            </a:r>
          </a:p>
          <a:p>
            <a:pPr algn="just">
              <a:lnSpc>
                <a:spcPct val="120000"/>
              </a:lnSpc>
            </a:pPr>
            <a:r>
              <a:rPr lang="ar-IQ" dirty="0"/>
              <a:t>تدعم حكومة </a:t>
            </a:r>
            <a:r>
              <a:rPr lang="ar-IQ" dirty="0">
                <a:hlinkClick r:id="rId10" tooltip="ألمانيا"/>
              </a:rPr>
              <a:t>ألمانيا</a:t>
            </a:r>
            <a:r>
              <a:rPr lang="ar-IQ" dirty="0"/>
              <a:t> شركات السيارات الألمانية بنحو 5 </a:t>
            </a:r>
            <a:r>
              <a:rPr lang="ar-IQ" dirty="0">
                <a:hlinkClick r:id="rId12" tooltip="مليار"/>
              </a:rPr>
              <a:t>مليارات</a:t>
            </a:r>
            <a:r>
              <a:rPr lang="ar-IQ" dirty="0"/>
              <a:t> </a:t>
            </a:r>
            <a:r>
              <a:rPr lang="ar-IQ" dirty="0">
                <a:hlinkClick r:id="rId13" tooltip="يورو"/>
              </a:rPr>
              <a:t>يورو</a:t>
            </a:r>
            <a:r>
              <a:rPr lang="ar-IQ" dirty="0"/>
              <a:t> لتحسين مراكم السيارات، وإنتاج سيارات أكثر ملاءمة للبيئة وخفض كمية العادم الضارة. وغرض برنامج التطوير الموضوع عام 2009 أن تتطور صناعة السيارات الكهربائية في ألمانيا وأن تنتشر تلك السيارات في ألمانيا بحجم مليون سيارة من هذا النوع حتي عام 2020.</a:t>
            </a:r>
          </a:p>
          <a:p>
            <a:pPr algn="just">
              <a:lnSpc>
                <a:spcPct val="120000"/>
              </a:lnSpc>
            </a:pPr>
            <a:r>
              <a:rPr lang="ar-IQ" dirty="0">
                <a:hlinkClick r:id="rId14" tooltip="الصين"/>
              </a:rPr>
              <a:t>والصين</a:t>
            </a:r>
            <a:r>
              <a:rPr lang="ar-IQ" dirty="0"/>
              <a:t> لها مشروع كبير في هذا المضمار. فالصين وقد فاتتها صناعة السيارات المعتادة لمدة تبلغ نحو قرن من الزمان بالمقارنة بالعالم الغربي </a:t>
            </a:r>
            <a:r>
              <a:rPr lang="ar-IQ" dirty="0">
                <a:hlinkClick r:id="rId9" tooltip="اليابان"/>
              </a:rPr>
              <a:t>واليابان</a:t>
            </a:r>
            <a:r>
              <a:rPr lang="ar-IQ" dirty="0"/>
              <a:t>، إلا أنها تعمل الآن على اختصار هذا الوقت والدخول مباشرة في مجال إنتاج السيارة الكهربائية وتطوير البطاريات الكهربائية التي يمكن إعادة شحنها. وقد توصلت بالفعل إلى ذلك في مجال </a:t>
            </a:r>
            <a:r>
              <a:rPr lang="ar-IQ" dirty="0">
                <a:hlinkClick r:id="rId15" tooltip="مراكم"/>
              </a:rPr>
              <a:t>مراكم</a:t>
            </a:r>
            <a:r>
              <a:rPr lang="ar-IQ" dirty="0"/>
              <a:t> المحمول التي تعمل بالليثيوم أيون، وتبذل الجهد أيضا في مجال البطارية الكهربائية </a:t>
            </a:r>
            <a:r>
              <a:rPr lang="ar-IQ" dirty="0" err="1"/>
              <a:t>الكفيئة</a:t>
            </a:r>
            <a:r>
              <a:rPr lang="ar-IQ" dirty="0"/>
              <a:t> المنخفضة السعر</a:t>
            </a:r>
            <a:r>
              <a:rPr lang="ar-IQ" dirty="0" smtClean="0"/>
              <a:t>.</a:t>
            </a:r>
            <a:endParaRPr lang="ar-IQ" dirty="0"/>
          </a:p>
        </p:txBody>
      </p:sp>
      <p:sp>
        <p:nvSpPr>
          <p:cNvPr id="5" name="عنوان 4"/>
          <p:cNvSpPr>
            <a:spLocks noGrp="1"/>
          </p:cNvSpPr>
          <p:nvPr>
            <p:ph type="title"/>
          </p:nvPr>
        </p:nvSpPr>
        <p:spPr/>
        <p:txBody>
          <a:bodyPr>
            <a:normAutofit fontScale="90000"/>
          </a:bodyPr>
          <a:lstStyle/>
          <a:p>
            <a:pPr algn="r" rtl="1"/>
            <a:endParaRPr lang="ar-IQ"/>
          </a:p>
        </p:txBody>
      </p:sp>
    </p:spTree>
    <p:extLst>
      <p:ext uri="{BB962C8B-B14F-4D97-AF65-F5344CB8AC3E}">
        <p14:creationId xmlns:p14="http://schemas.microsoft.com/office/powerpoint/2010/main" val="363878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F649C1-340B-48A2-819A-4D57C1B979A8}"/>
              </a:ext>
            </a:extLst>
          </p:cNvPr>
          <p:cNvSpPr>
            <a:spLocks noGrp="1"/>
          </p:cNvSpPr>
          <p:nvPr>
            <p:ph type="sldNum" sz="quarter" idx="12"/>
          </p:nvPr>
        </p:nvSpPr>
        <p:spPr/>
        <p:txBody>
          <a:bodyPr/>
          <a:lstStyle/>
          <a:p>
            <a:fld id="{A0EDFBC5-9E83-48A9-A20F-CEAD086DBFA3}" type="slidenum">
              <a:rPr lang="en-US" smtClean="0"/>
              <a:pPr/>
              <a:t>2</a:t>
            </a:fld>
            <a:endParaRPr lang="en-US" dirty="0"/>
          </a:p>
        </p:txBody>
      </p:sp>
      <p:sp>
        <p:nvSpPr>
          <p:cNvPr id="3" name="Date Placeholder 2">
            <a:extLst>
              <a:ext uri="{FF2B5EF4-FFF2-40B4-BE49-F238E27FC236}">
                <a16:creationId xmlns:a16="http://schemas.microsoft.com/office/drawing/2014/main" id="{10D9D14A-FBF7-40B0-8C11-6273055AAE1B}"/>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DC2A7D38-2CD5-47F3-9A78-215A2F28FCFA}"/>
              </a:ext>
            </a:extLst>
          </p:cNvPr>
          <p:cNvSpPr>
            <a:spLocks noGrp="1"/>
          </p:cNvSpPr>
          <p:nvPr>
            <p:ph type="body" idx="1"/>
          </p:nvPr>
        </p:nvSpPr>
        <p:spPr/>
        <p:txBody>
          <a:bodyPr/>
          <a:lstStyle/>
          <a:p>
            <a:pPr marL="590550" indent="-514350" algn="r" rtl="1">
              <a:buAutoNum type="arabicParenR"/>
            </a:pPr>
            <a:r>
              <a:rPr lang="ar-IQ" dirty="0" smtClean="0"/>
              <a:t>المقدمة و التعاريف</a:t>
            </a:r>
          </a:p>
          <a:p>
            <a:pPr marL="590550" indent="-514350" algn="r" rtl="1">
              <a:buAutoNum type="arabicParenR"/>
            </a:pPr>
            <a:r>
              <a:rPr lang="ar-IQ" dirty="0" smtClean="0"/>
              <a:t>التعرف على السيارات الهجينة</a:t>
            </a:r>
          </a:p>
          <a:p>
            <a:pPr marL="590550" indent="-514350" algn="r">
              <a:buFont typeface="Arial" panose="020B0604020202020204" pitchFamily="34" charset="0"/>
              <a:buAutoNum type="arabicParenR"/>
            </a:pPr>
            <a:r>
              <a:rPr lang="ar-IQ" dirty="0"/>
              <a:t>الطاقات </a:t>
            </a:r>
            <a:r>
              <a:rPr lang="ar-IQ" dirty="0" smtClean="0"/>
              <a:t>المتجددة</a:t>
            </a:r>
          </a:p>
          <a:p>
            <a:pPr marL="590550" indent="-514350" algn="r" rtl="1">
              <a:buAutoNum type="arabicParenR"/>
            </a:pPr>
            <a:r>
              <a:rPr lang="ar-IQ" dirty="0" smtClean="0"/>
              <a:t>التعرف على تقنية </a:t>
            </a:r>
            <a:r>
              <a:rPr lang="en-US" dirty="0" smtClean="0"/>
              <a:t>  V2G</a:t>
            </a:r>
          </a:p>
          <a:p>
            <a:pPr marL="590550" indent="-514350" algn="r" rtl="1">
              <a:buAutoNum type="arabicParenR"/>
            </a:pPr>
            <a:r>
              <a:rPr lang="en-US" dirty="0" smtClean="0"/>
              <a:t> V2G</a:t>
            </a:r>
            <a:r>
              <a:rPr lang="ar-IQ" dirty="0" smtClean="0"/>
              <a:t>وسيلة لخزن الطاقة</a:t>
            </a:r>
          </a:p>
          <a:p>
            <a:pPr marL="590550" indent="-514350" algn="r" rtl="1">
              <a:buAutoNum type="arabicParenR"/>
            </a:pPr>
            <a:r>
              <a:rPr lang="ar-IQ" dirty="0" smtClean="0"/>
              <a:t>الخاتمة</a:t>
            </a:r>
            <a:endParaRPr lang="en-US" dirty="0" smtClean="0"/>
          </a:p>
        </p:txBody>
      </p:sp>
      <p:sp>
        <p:nvSpPr>
          <p:cNvPr id="5" name="Title 4">
            <a:extLst>
              <a:ext uri="{FF2B5EF4-FFF2-40B4-BE49-F238E27FC236}">
                <a16:creationId xmlns:a16="http://schemas.microsoft.com/office/drawing/2014/main" id="{AF72DED0-CC89-4B23-81C7-AA39FC439B51}"/>
              </a:ext>
            </a:extLst>
          </p:cNvPr>
          <p:cNvSpPr>
            <a:spLocks noGrp="1"/>
          </p:cNvSpPr>
          <p:nvPr>
            <p:ph type="title"/>
          </p:nvPr>
        </p:nvSpPr>
        <p:spPr/>
        <p:txBody>
          <a:bodyPr>
            <a:noAutofit/>
          </a:bodyPr>
          <a:lstStyle/>
          <a:p>
            <a:pPr algn="r" rtl="1"/>
            <a:r>
              <a:rPr lang="ar-IQ" sz="2800" dirty="0" smtClean="0"/>
              <a:t>العناوين</a:t>
            </a:r>
            <a:endParaRPr lang="en-US" sz="2800" dirty="0"/>
          </a:p>
        </p:txBody>
      </p:sp>
    </p:spTree>
    <p:extLst>
      <p:ext uri="{BB962C8B-B14F-4D97-AF65-F5344CB8AC3E}">
        <p14:creationId xmlns:p14="http://schemas.microsoft.com/office/powerpoint/2010/main" val="231645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ctr"/>
            <a:r>
              <a:rPr lang="ar-SA" sz="9600" dirty="0"/>
              <a:t>الطاقات </a:t>
            </a:r>
            <a:r>
              <a:rPr lang="ar-SA" sz="9600" dirty="0" smtClean="0"/>
              <a:t>المتجددة</a:t>
            </a:r>
            <a:endParaRPr lang="ar-IQ" sz="9600" dirty="0" smtClean="0"/>
          </a:p>
          <a:p>
            <a:pPr algn="just"/>
            <a:r>
              <a:rPr lang="ar-IQ" dirty="0" smtClean="0"/>
              <a:t>ل</a:t>
            </a:r>
            <a:r>
              <a:rPr lang="ar-SA" dirty="0" err="1" smtClean="0"/>
              <a:t>ايزال</a:t>
            </a:r>
            <a:r>
              <a:rPr lang="ar-SA" dirty="0" smtClean="0"/>
              <a:t> </a:t>
            </a:r>
            <a:r>
              <a:rPr lang="ar-SA" dirty="0"/>
              <a:t>نشر الطاقة المتجددة يشهد زيادة سريعة في السنوات الأخيرة</a:t>
            </a:r>
            <a:endParaRPr lang="en-US" dirty="0"/>
          </a:p>
          <a:p>
            <a:pPr algn="just"/>
            <a:r>
              <a:rPr lang="ar-SA" dirty="0"/>
              <a:t>تكنولوجيات الطاقة </a:t>
            </a:r>
            <a:r>
              <a:rPr lang="ar-SA" dirty="0" smtClean="0"/>
              <a:t>ال</a:t>
            </a:r>
            <a:r>
              <a:rPr lang="en-US" dirty="0" smtClean="0"/>
              <a:t>l</a:t>
            </a:r>
            <a:r>
              <a:rPr lang="ar-SA" dirty="0" err="1" smtClean="0"/>
              <a:t>تجددة</a:t>
            </a:r>
            <a:r>
              <a:rPr lang="ar-SA" dirty="0" smtClean="0"/>
              <a:t> </a:t>
            </a:r>
            <a:r>
              <a:rPr lang="ar-SA" dirty="0"/>
              <a:t>وأسواقها وتتضمن الطاقة </a:t>
            </a:r>
            <a:r>
              <a:rPr lang="ar-SA" dirty="0" smtClean="0"/>
              <a:t>ال</a:t>
            </a:r>
            <a:r>
              <a:rPr lang="ar-IQ" dirty="0" smtClean="0"/>
              <a:t>م</a:t>
            </a:r>
            <a:r>
              <a:rPr lang="ar-SA" dirty="0" err="1" smtClean="0"/>
              <a:t>تجددة</a:t>
            </a:r>
            <a:r>
              <a:rPr lang="ar-SA" dirty="0" smtClean="0"/>
              <a:t> </a:t>
            </a:r>
            <a:r>
              <a:rPr lang="ar-SA" dirty="0"/>
              <a:t>طائفة غير متجانسة من التكنولوجيات </a:t>
            </a:r>
            <a:r>
              <a:rPr lang="en-US" dirty="0" smtClean="0"/>
              <a:t>\</a:t>
            </a:r>
            <a:r>
              <a:rPr lang="ar-SA" dirty="0" smtClean="0"/>
              <a:t>ا</a:t>
            </a:r>
            <a:r>
              <a:rPr lang="ar-IQ" dirty="0" smtClean="0"/>
              <a:t>ل</a:t>
            </a:r>
            <a:r>
              <a:rPr lang="ar-SA" dirty="0" smtClean="0"/>
              <a:t>إطار </a:t>
            </a:r>
            <a:r>
              <a:rPr lang="ar-SA" dirty="0"/>
              <a:t>1 ملخص لصانعي </a:t>
            </a:r>
            <a:r>
              <a:rPr lang="ar-SA" dirty="0" smtClean="0"/>
              <a:t>السياسات</a:t>
            </a:r>
            <a:r>
              <a:rPr lang="en-US" dirty="0" smtClean="0"/>
              <a:t>..</a:t>
            </a:r>
            <a:r>
              <a:rPr lang="ar-SA" dirty="0" smtClean="0"/>
              <a:t>. </a:t>
            </a:r>
            <a:r>
              <a:rPr lang="ar-SA" dirty="0"/>
              <a:t>تستطيع أنواع متعددة من الطاقة </a:t>
            </a:r>
            <a:r>
              <a:rPr lang="ar-SA" dirty="0" smtClean="0"/>
              <a:t>ال</a:t>
            </a:r>
            <a:r>
              <a:rPr lang="ar-IQ" dirty="0" smtClean="0"/>
              <a:t>م</a:t>
            </a:r>
            <a:r>
              <a:rPr lang="ar-SA" dirty="0" err="1" smtClean="0"/>
              <a:t>تجددة</a:t>
            </a:r>
            <a:r>
              <a:rPr lang="ar-SA" dirty="0" smtClean="0"/>
              <a:t> </a:t>
            </a:r>
            <a:r>
              <a:rPr lang="ar-SA" dirty="0"/>
              <a:t>توفير الكهرباء، والطاقة </a:t>
            </a:r>
            <a:r>
              <a:rPr lang="ar-SA" dirty="0" smtClean="0"/>
              <a:t>ال</a:t>
            </a:r>
            <a:r>
              <a:rPr lang="ar-IQ" dirty="0" smtClean="0"/>
              <a:t>ح</a:t>
            </a:r>
            <a:r>
              <a:rPr lang="ar-SA" dirty="0" err="1" smtClean="0"/>
              <a:t>رارية</a:t>
            </a:r>
            <a:r>
              <a:rPr lang="ar-SA" dirty="0" smtClean="0"/>
              <a:t> </a:t>
            </a:r>
            <a:r>
              <a:rPr lang="ar-SA" dirty="0"/>
              <a:t>والطاقة </a:t>
            </a:r>
            <a:r>
              <a:rPr lang="ar-SA" dirty="0" smtClean="0"/>
              <a:t>ال</a:t>
            </a:r>
            <a:r>
              <a:rPr lang="ar-IQ" dirty="0" smtClean="0"/>
              <a:t>م</a:t>
            </a:r>
            <a:r>
              <a:rPr lang="ar-SA" dirty="0" err="1" smtClean="0"/>
              <a:t>يكانيكية</a:t>
            </a:r>
            <a:r>
              <a:rPr lang="ar-SA" dirty="0"/>
              <a:t>، وكذلك إنتاج وقود قادر على الوفاء باحتياجات خدمات الطاقة </a:t>
            </a:r>
            <a:r>
              <a:rPr lang="ar-SA" dirty="0" smtClean="0"/>
              <a:t>ال</a:t>
            </a:r>
            <a:r>
              <a:rPr lang="ar-IQ" dirty="0" smtClean="0"/>
              <a:t>م</a:t>
            </a:r>
            <a:r>
              <a:rPr lang="ar-SA" dirty="0" err="1" smtClean="0"/>
              <a:t>تعددة</a:t>
            </a:r>
            <a:r>
              <a:rPr lang="ar-SA" dirty="0" smtClean="0"/>
              <a:t> وي</a:t>
            </a:r>
            <a:r>
              <a:rPr lang="ar-IQ" dirty="0" smtClean="0"/>
              <a:t>م</a:t>
            </a:r>
            <a:r>
              <a:rPr lang="ar-SA" dirty="0" smtClean="0"/>
              <a:t>كن </a:t>
            </a:r>
            <a:r>
              <a:rPr lang="ar-SA" dirty="0"/>
              <a:t>نشر بعض تكنولوجيات الطاقة </a:t>
            </a:r>
            <a:r>
              <a:rPr lang="ar-SA" dirty="0" smtClean="0"/>
              <a:t>ال</a:t>
            </a:r>
            <a:r>
              <a:rPr lang="ar-IQ" dirty="0" smtClean="0"/>
              <a:t>م</a:t>
            </a:r>
            <a:r>
              <a:rPr lang="ar-SA" dirty="0" err="1" smtClean="0"/>
              <a:t>تجددة</a:t>
            </a:r>
            <a:r>
              <a:rPr lang="ar-SA" dirty="0" smtClean="0"/>
              <a:t> </a:t>
            </a:r>
            <a:r>
              <a:rPr lang="ar-SA" dirty="0"/>
              <a:t>عند نقطة </a:t>
            </a:r>
            <a:r>
              <a:rPr lang="ar-SA" dirty="0" smtClean="0"/>
              <a:t>ا</a:t>
            </a:r>
            <a:r>
              <a:rPr lang="ar-IQ" dirty="0" smtClean="0"/>
              <a:t>ل</a:t>
            </a:r>
            <a:r>
              <a:rPr lang="ar-SA" dirty="0" smtClean="0"/>
              <a:t>استخدام </a:t>
            </a:r>
            <a:r>
              <a:rPr lang="ar-IQ" dirty="0" smtClean="0"/>
              <a:t>\</a:t>
            </a:r>
            <a:r>
              <a:rPr lang="ar-SA" dirty="0" smtClean="0"/>
              <a:t>المركزية</a:t>
            </a:r>
            <a:r>
              <a:rPr lang="en-US" dirty="0" smtClean="0"/>
              <a:t>.</a:t>
            </a:r>
            <a:endParaRPr lang="en-US" dirty="0"/>
          </a:p>
        </p:txBody>
      </p:sp>
      <p:sp>
        <p:nvSpPr>
          <p:cNvPr id="5" name="عنوان 4"/>
          <p:cNvSpPr>
            <a:spLocks noGrp="1"/>
          </p:cNvSpPr>
          <p:nvPr>
            <p:ph type="title"/>
          </p:nvPr>
        </p:nvSpPr>
        <p:spPr/>
        <p:txBody>
          <a:bodyPr>
            <a:noAutofit/>
          </a:bodyPr>
          <a:lstStyle/>
          <a:p>
            <a:pPr algn="r"/>
            <a:r>
              <a:rPr lang="ar-IQ" sz="3200" dirty="0"/>
              <a:t>الطاقات </a:t>
            </a:r>
            <a:r>
              <a:rPr lang="ar-IQ" sz="3200" dirty="0" smtClean="0"/>
              <a:t>المتجددة</a:t>
            </a:r>
            <a:endParaRPr lang="ar-IQ" sz="3200" dirty="0"/>
          </a:p>
        </p:txBody>
      </p:sp>
    </p:spTree>
    <p:extLst>
      <p:ext uri="{BB962C8B-B14F-4D97-AF65-F5344CB8AC3E}">
        <p14:creationId xmlns:p14="http://schemas.microsoft.com/office/powerpoint/2010/main" val="323746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endParaRPr lang="ar-IQ" dirty="0"/>
          </a:p>
        </p:txBody>
      </p:sp>
      <p:sp>
        <p:nvSpPr>
          <p:cNvPr id="5" name="عنوان 4"/>
          <p:cNvSpPr>
            <a:spLocks noGrp="1"/>
          </p:cNvSpPr>
          <p:nvPr>
            <p:ph type="title"/>
          </p:nvPr>
        </p:nvSpPr>
        <p:spPr/>
        <p:txBody>
          <a:bodyPr>
            <a:normAutofit fontScale="90000"/>
          </a:bodyPr>
          <a:lstStyle/>
          <a:p>
            <a:endParaRPr lang="ar-IQ"/>
          </a:p>
        </p:txBody>
      </p:sp>
      <p:pic>
        <p:nvPicPr>
          <p:cNvPr id="6" name="صورة 5"/>
          <p:cNvPicPr/>
          <p:nvPr/>
        </p:nvPicPr>
        <p:blipFill>
          <a:blip r:embed="rId2"/>
          <a:stretch>
            <a:fillRect/>
          </a:stretch>
        </p:blipFill>
        <p:spPr>
          <a:xfrm>
            <a:off x="0" y="892486"/>
            <a:ext cx="12192000" cy="5194756"/>
          </a:xfrm>
          <a:prstGeom prst="rect">
            <a:avLst/>
          </a:prstGeom>
        </p:spPr>
      </p:pic>
    </p:spTree>
    <p:extLst>
      <p:ext uri="{BB962C8B-B14F-4D97-AF65-F5344CB8AC3E}">
        <p14:creationId xmlns:p14="http://schemas.microsoft.com/office/powerpoint/2010/main" val="137023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endParaRPr lang="ar-IQ" dirty="0"/>
          </a:p>
        </p:txBody>
      </p:sp>
      <p:sp>
        <p:nvSpPr>
          <p:cNvPr id="5" name="عنوان 4"/>
          <p:cNvSpPr>
            <a:spLocks noGrp="1"/>
          </p:cNvSpPr>
          <p:nvPr>
            <p:ph type="title"/>
          </p:nvPr>
        </p:nvSpPr>
        <p:spPr>
          <a:xfrm>
            <a:off x="971972" y="240019"/>
            <a:ext cx="9889720" cy="406736"/>
          </a:xfrm>
        </p:spPr>
        <p:txBody>
          <a:bodyPr>
            <a:noAutofit/>
          </a:bodyPr>
          <a:lstStyle/>
          <a:p>
            <a:pPr algn="r"/>
            <a:r>
              <a:rPr lang="ar-SA" sz="2800" dirty="0"/>
              <a:t>التطور التاريخي للإمداد بالطاقة الأولية عامليا من الطاقة المتجددة من 1971 إلى </a:t>
            </a:r>
            <a:r>
              <a:rPr lang="ar-SA" sz="2800" dirty="0" smtClean="0"/>
              <a:t>الان</a:t>
            </a:r>
            <a:endParaRPr lang="ar-IQ" sz="2800" dirty="0"/>
          </a:p>
        </p:txBody>
      </p:sp>
      <p:pic>
        <p:nvPicPr>
          <p:cNvPr id="6" name="صورة 5"/>
          <p:cNvPicPr/>
          <p:nvPr/>
        </p:nvPicPr>
        <p:blipFill>
          <a:blip r:embed="rId2"/>
          <a:stretch>
            <a:fillRect/>
          </a:stretch>
        </p:blipFill>
        <p:spPr>
          <a:xfrm>
            <a:off x="0" y="826604"/>
            <a:ext cx="12192000" cy="5440487"/>
          </a:xfrm>
          <a:prstGeom prst="rect">
            <a:avLst/>
          </a:prstGeom>
        </p:spPr>
      </p:pic>
    </p:spTree>
    <p:extLst>
      <p:ext uri="{BB962C8B-B14F-4D97-AF65-F5344CB8AC3E}">
        <p14:creationId xmlns:p14="http://schemas.microsoft.com/office/powerpoint/2010/main" val="49783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endParaRPr lang="ar-IQ" dirty="0"/>
          </a:p>
        </p:txBody>
      </p:sp>
      <p:sp>
        <p:nvSpPr>
          <p:cNvPr id="5" name="عنوان 4"/>
          <p:cNvSpPr>
            <a:spLocks noGrp="1"/>
          </p:cNvSpPr>
          <p:nvPr>
            <p:ph type="title"/>
          </p:nvPr>
        </p:nvSpPr>
        <p:spPr/>
        <p:txBody>
          <a:bodyPr>
            <a:noAutofit/>
          </a:bodyPr>
          <a:lstStyle/>
          <a:p>
            <a:pPr algn="r"/>
            <a:r>
              <a:rPr lang="ar-IQ" sz="2800" dirty="0" smtClean="0"/>
              <a:t>مدخل الى التكامل في الإنتاج والاستهلاك</a:t>
            </a:r>
            <a:endParaRPr lang="ar-IQ" sz="2800" dirty="0"/>
          </a:p>
        </p:txBody>
      </p:sp>
      <p:pic>
        <p:nvPicPr>
          <p:cNvPr id="6" name="صورة 5"/>
          <p:cNvPicPr/>
          <p:nvPr/>
        </p:nvPicPr>
        <p:blipFill>
          <a:blip r:embed="rId2"/>
          <a:stretch>
            <a:fillRect/>
          </a:stretch>
        </p:blipFill>
        <p:spPr>
          <a:xfrm>
            <a:off x="0" y="892485"/>
            <a:ext cx="12192000" cy="5374605"/>
          </a:xfrm>
          <a:prstGeom prst="rect">
            <a:avLst/>
          </a:prstGeom>
        </p:spPr>
      </p:pic>
    </p:spTree>
    <p:extLst>
      <p:ext uri="{BB962C8B-B14F-4D97-AF65-F5344CB8AC3E}">
        <p14:creationId xmlns:p14="http://schemas.microsoft.com/office/powerpoint/2010/main" val="178769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p:txBody>
          <a:bodyPr>
            <a:normAutofit fontScale="90000"/>
          </a:bodyPr>
          <a:lstStyle/>
          <a:p>
            <a:r>
              <a:rPr lang="ar-IQ" dirty="0" smtClean="0"/>
              <a:t> </a:t>
            </a:r>
            <a:endParaRPr lang="ar-IQ" dirty="0"/>
          </a:p>
        </p:txBody>
      </p:sp>
      <p:pic>
        <p:nvPicPr>
          <p:cNvPr id="6" name="صورة 5"/>
          <p:cNvPicPr/>
          <p:nvPr/>
        </p:nvPicPr>
        <p:blipFill>
          <a:blip r:embed="rId2"/>
          <a:stretch>
            <a:fillRect/>
          </a:stretch>
        </p:blipFill>
        <p:spPr>
          <a:xfrm>
            <a:off x="2846231" y="892486"/>
            <a:ext cx="9574207" cy="5739730"/>
          </a:xfrm>
          <a:prstGeom prst="rect">
            <a:avLst/>
          </a:prstGeom>
        </p:spPr>
      </p:pic>
      <p:sp>
        <p:nvSpPr>
          <p:cNvPr id="7" name="عنصر نائب للنص 3"/>
          <p:cNvSpPr txBox="1">
            <a:spLocks/>
          </p:cNvSpPr>
          <p:nvPr/>
        </p:nvSpPr>
        <p:spPr>
          <a:xfrm>
            <a:off x="746975" y="953768"/>
            <a:ext cx="2459865" cy="5080789"/>
          </a:xfrm>
          <a:prstGeom prst="rect">
            <a:avLst/>
          </a:prstGeom>
        </p:spPr>
        <p:txBody>
          <a:bodyPr spcFirstLastPara="1" vert="horz" wrap="square" lIns="91425" tIns="91425" rIns="91425" bIns="91425" rtlCol="1" anchor="ctr" anchorCtr="0">
            <a:normAutofit/>
          </a:bodyPr>
          <a:lstStyle>
            <a:lvl1pPr marL="76200" lvl="0" indent="0" algn="l" defTabSz="914400" rtl="1" eaLnBrk="1" latinLnBrk="0" hangingPunct="1">
              <a:lnSpc>
                <a:spcPct val="90000"/>
              </a:lnSpc>
              <a:spcBef>
                <a:spcPts val="600"/>
              </a:spcBef>
              <a:spcAft>
                <a:spcPts val="0"/>
              </a:spcAft>
              <a:buSzPts val="2400"/>
              <a:buFont typeface="Arial" panose="020B0604020202020204" pitchFamily="34" charset="0"/>
              <a:buNone/>
              <a:defRPr sz="2800" kern="1200">
                <a:solidFill>
                  <a:srgbClr val="3F5378"/>
                </a:solidFill>
                <a:latin typeface="+mn-lt"/>
                <a:ea typeface="+mn-ea"/>
                <a:cs typeface="+mn-cs"/>
              </a:defRPr>
            </a:lvl1pPr>
            <a:lvl2pPr marL="914400" lvl="1" indent="-381000" algn="r" defTabSz="914400" rtl="1" eaLnBrk="1" latinLnBrk="0" hangingPunct="1">
              <a:lnSpc>
                <a:spcPct val="90000"/>
              </a:lnSpc>
              <a:spcBef>
                <a:spcPts val="10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371600" lvl="2" indent="-381000" algn="r" defTabSz="914400" rtl="1" eaLnBrk="1" latinLnBrk="0" hangingPunct="1">
              <a:lnSpc>
                <a:spcPct val="90000"/>
              </a:lnSpc>
              <a:spcBef>
                <a:spcPts val="10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1828800" lvl="3" indent="-381000" algn="r" defTabSz="914400" rtl="1"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2286000" lvl="4" indent="-381000" algn="r" defTabSz="914400" rtl="1"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2743200" lvl="5" indent="-381000" algn="r" defTabSz="914400" rtl="1"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3200400" lvl="6" indent="-381000" algn="r" defTabSz="914400" rtl="1"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3657600" lvl="7" indent="-381000" algn="r" defTabSz="914400" rtl="1"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4114800" lvl="8" indent="-381000" algn="r" defTabSz="914400" rtl="1" eaLnBrk="1" latinLnBrk="0" hangingPunct="1">
              <a:lnSpc>
                <a:spcPct val="90000"/>
              </a:lnSpc>
              <a:spcBef>
                <a:spcPts val="1000"/>
              </a:spcBef>
              <a:spcAft>
                <a:spcPts val="1000"/>
              </a:spcAft>
              <a:buSzPts val="2400"/>
              <a:buFont typeface="Arial" panose="020B0604020202020204" pitchFamily="34" charset="0"/>
              <a:buChar char="▻"/>
              <a:defRPr sz="1800" kern="1200">
                <a:solidFill>
                  <a:schemeClr val="tx1"/>
                </a:solidFill>
                <a:latin typeface="+mn-lt"/>
                <a:ea typeface="+mn-ea"/>
                <a:cs typeface="+mn-cs"/>
              </a:defRPr>
            </a:lvl9pPr>
          </a:lstStyle>
          <a:p>
            <a:pPr algn="ctr"/>
            <a:r>
              <a:rPr lang="ar-SA" dirty="0" smtClean="0"/>
              <a:t>نظام توضيحي لإنتاج الطاقة واستخدامها يوضح دور الطاقة المتجددة جنبا إلى جنب مع خيارات الإنتاج الأخرى. وثمة حاجة إلى اتباع نهج متسق لإجراء تقييمات دورة الحياة</a:t>
            </a:r>
            <a:endParaRPr lang="ar-IQ" dirty="0"/>
          </a:p>
        </p:txBody>
      </p:sp>
    </p:spTree>
    <p:extLst>
      <p:ext uri="{BB962C8B-B14F-4D97-AF65-F5344CB8AC3E}">
        <p14:creationId xmlns:p14="http://schemas.microsoft.com/office/powerpoint/2010/main" val="98976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Autofit/>
          </a:bodyPr>
          <a:lstStyle/>
          <a:p>
            <a:pPr algn="just"/>
            <a:r>
              <a:rPr lang="en-US" sz="2600" dirty="0"/>
              <a:t>V2G </a:t>
            </a:r>
            <a:r>
              <a:rPr lang="ar-IQ" sz="2600" dirty="0"/>
              <a:t>هو اختصار لـ </a:t>
            </a:r>
            <a:r>
              <a:rPr lang="en-US" sz="2600" dirty="0"/>
              <a:t>Vehicle-to-Grid </a:t>
            </a:r>
            <a:r>
              <a:rPr lang="ar-IQ" sz="2600" dirty="0"/>
              <a:t>، ويشير إلى نظام يتم فيه توصيل سيارة كهربائية بالنظام لشحن البطارية في السيارة الكهربائية أو إعادة الطاقة المخزنة إلى النظام. تم استخدام المصطلح لأول مرة من قبل شركة </a:t>
            </a:r>
            <a:r>
              <a:rPr lang="en-US" sz="2600" dirty="0"/>
              <a:t>AC Propulsion</a:t>
            </a:r>
            <a:r>
              <a:rPr lang="ar-IQ" sz="2600" dirty="0"/>
              <a:t>، </a:t>
            </a:r>
            <a:r>
              <a:rPr lang="en-US" sz="2600" dirty="0"/>
              <a:t>Inc. </a:t>
            </a:r>
            <a:r>
              <a:rPr lang="ar-IQ" sz="2600" dirty="0"/>
              <a:t>، وقد تم تأسيسه في عام 1997 من قبل البروفيسور </a:t>
            </a:r>
            <a:r>
              <a:rPr lang="ar-IQ" sz="2600" dirty="0" err="1"/>
              <a:t>ويليت</a:t>
            </a:r>
            <a:r>
              <a:rPr lang="ar-IQ" sz="2600" dirty="0"/>
              <a:t> </a:t>
            </a:r>
            <a:r>
              <a:rPr lang="ar-IQ" sz="2600" dirty="0" err="1"/>
              <a:t>كيمبتون</a:t>
            </a:r>
            <a:r>
              <a:rPr lang="ar-IQ" sz="2600" dirty="0"/>
              <a:t> من جامعة </a:t>
            </a:r>
            <a:r>
              <a:rPr lang="ar-IQ" sz="2600" dirty="0" err="1"/>
              <a:t>ديلاوير</a:t>
            </a:r>
            <a:r>
              <a:rPr lang="ar-IQ" sz="2600" dirty="0"/>
              <a:t> في الولايات المتحدة.</a:t>
            </a:r>
            <a:endParaRPr lang="en-US" sz="2600" dirty="0"/>
          </a:p>
          <a:p>
            <a:pPr algn="just"/>
            <a:r>
              <a:rPr lang="ar-IQ" sz="2600" dirty="0"/>
              <a:t>في البلدان </a:t>
            </a:r>
            <a:r>
              <a:rPr lang="ar-IQ" sz="2600" dirty="0" smtClean="0"/>
              <a:t>المتطورة، </a:t>
            </a:r>
            <a:r>
              <a:rPr lang="ar-IQ" sz="2600" dirty="0"/>
              <a:t>يتم إجراء الأبحاث والتوضيحات الخاصة بأنظمة </a:t>
            </a:r>
            <a:r>
              <a:rPr lang="en-US" sz="2600" dirty="0" smtClean="0"/>
              <a:t> V2G </a:t>
            </a:r>
            <a:r>
              <a:rPr lang="ar-IQ" sz="2600" dirty="0"/>
              <a:t>بنشاط ، خاصة في الولايات المتحدة. على وجه الخصوص ، من خلال عرض البنية التحتية للطاقة الذكية من أجل موثوقية الطاقة والأمن </a:t>
            </a:r>
            <a:r>
              <a:rPr lang="en-US" sz="2600" dirty="0" smtClean="0"/>
              <a:t>SPIDERS </a:t>
            </a:r>
            <a:r>
              <a:rPr lang="ar-IQ" sz="2600" dirty="0"/>
              <a:t>، تم بناء سرير اختبار </a:t>
            </a:r>
            <a:r>
              <a:rPr lang="en-US" sz="2600" dirty="0" smtClean="0"/>
              <a:t> V2G </a:t>
            </a:r>
            <a:r>
              <a:rPr lang="ar-IQ" sz="2600" dirty="0"/>
              <a:t>مع </a:t>
            </a:r>
            <a:r>
              <a:rPr lang="en-US" sz="2600" dirty="0" smtClean="0"/>
              <a:t> EVSE </a:t>
            </a:r>
            <a:r>
              <a:rPr lang="ar-IQ" sz="2600" dirty="0"/>
              <a:t>ثنائي الاتجاه (معدات إمداد المركبات الكهربائية) ، وقام المختبر الوطني للطاقة المتجددة </a:t>
            </a:r>
            <a:r>
              <a:rPr lang="en-US" sz="2600" dirty="0" smtClean="0"/>
              <a:t>NREL </a:t>
            </a:r>
            <a:r>
              <a:rPr lang="ar-IQ" sz="2600" dirty="0" smtClean="0"/>
              <a:t> بتثبيت </a:t>
            </a:r>
            <a:r>
              <a:rPr lang="ar-IQ" sz="2600" dirty="0"/>
              <a:t>نظام </a:t>
            </a:r>
            <a:r>
              <a:rPr lang="en-US" sz="2600" dirty="0"/>
              <a:t>V2G </a:t>
            </a:r>
            <a:r>
              <a:rPr lang="ar-IQ" sz="2600" dirty="0" smtClean="0"/>
              <a:t> . ويظهر إن </a:t>
            </a:r>
            <a:r>
              <a:rPr lang="ar-IQ" sz="2600" dirty="0"/>
              <a:t>نظام </a:t>
            </a:r>
            <a:r>
              <a:rPr lang="en-US" sz="2600" dirty="0"/>
              <a:t>V2G </a:t>
            </a:r>
            <a:r>
              <a:rPr lang="ar-IQ" sz="2600" dirty="0"/>
              <a:t>هو نظام معقد يتكون من مكونات مختلفة من مرحلة توليد الطاقة (شركة الطاقة) إلى مرحلة الاستهلاك النهائي (المستهلك) ، لذلك هناك العديد من الأشياء التي يجب مراعاتها مقارنة بنظام الطاقة الحالي . بادئ ذي بدء ، في نظام الطاقة الحالي ، يتم توفير الطاقة بشكل عام في اتجاه واحد ، ولكن عند إنشاء نظام </a:t>
            </a:r>
            <a:r>
              <a:rPr lang="en-US" sz="2600" dirty="0"/>
              <a:t>V2G </a:t>
            </a:r>
            <a:r>
              <a:rPr lang="ar-IQ" sz="2600" dirty="0"/>
              <a:t>، تتم معاملات الطاقة في كلا الاتجاهين. لذلك ، من المتوقع حدوث مشكلات مثل مشكلات تنسيق حماية النظام ، وتقلبات الجهد ، وتوليد التوافقيات ، والظواهر العابرة ، وتقصير عمر البطارية بسبب الشحن والتفريغ المتكرر ، كما يلزم اتخاذ تدابير مضادة لهذه المشكلات</a:t>
            </a:r>
            <a:endParaRPr lang="en-US" sz="2600" dirty="0"/>
          </a:p>
        </p:txBody>
      </p:sp>
      <p:sp>
        <p:nvSpPr>
          <p:cNvPr id="5" name="عنوان 4"/>
          <p:cNvSpPr>
            <a:spLocks noGrp="1"/>
          </p:cNvSpPr>
          <p:nvPr>
            <p:ph type="title"/>
          </p:nvPr>
        </p:nvSpPr>
        <p:spPr/>
        <p:txBody>
          <a:bodyPr>
            <a:noAutofit/>
          </a:bodyPr>
          <a:lstStyle/>
          <a:p>
            <a:pPr algn="ctr"/>
            <a:r>
              <a:rPr lang="en-US" sz="2800" dirty="0"/>
              <a:t>V2G </a:t>
            </a:r>
            <a:r>
              <a:rPr lang="ar-IQ" sz="2800" dirty="0"/>
              <a:t>هو اختصار لـ </a:t>
            </a:r>
            <a:r>
              <a:rPr lang="en-US" sz="2800" dirty="0"/>
              <a:t>Vehicle-to-Grid </a:t>
            </a:r>
            <a:endParaRPr lang="ar-IQ" sz="2800" dirty="0"/>
          </a:p>
        </p:txBody>
      </p:sp>
    </p:spTree>
    <p:extLst>
      <p:ext uri="{BB962C8B-B14F-4D97-AF65-F5344CB8AC3E}">
        <p14:creationId xmlns:p14="http://schemas.microsoft.com/office/powerpoint/2010/main" val="148754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p:txBody>
          <a:bodyPr>
            <a:normAutofit fontScale="90000"/>
          </a:bodyPr>
          <a:lstStyle/>
          <a:p>
            <a:endParaRPr lang="ar-IQ"/>
          </a:p>
        </p:txBody>
      </p:sp>
      <p:pic>
        <p:nvPicPr>
          <p:cNvPr id="6" name="صورة 5"/>
          <p:cNvPicPr/>
          <p:nvPr/>
        </p:nvPicPr>
        <p:blipFill>
          <a:blip r:embed="rId2"/>
          <a:stretch>
            <a:fillRect/>
          </a:stretch>
        </p:blipFill>
        <p:spPr>
          <a:xfrm>
            <a:off x="264593" y="826603"/>
            <a:ext cx="11927407" cy="5440487"/>
          </a:xfrm>
          <a:prstGeom prst="rect">
            <a:avLst/>
          </a:prstGeom>
        </p:spPr>
      </p:pic>
    </p:spTree>
    <p:extLst>
      <p:ext uri="{BB962C8B-B14F-4D97-AF65-F5344CB8AC3E}">
        <p14:creationId xmlns:p14="http://schemas.microsoft.com/office/powerpoint/2010/main" val="122718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just"/>
            <a:r>
              <a:rPr lang="ar-IQ" dirty="0" smtClean="0"/>
              <a:t>من الواضح في اتجاه </a:t>
            </a:r>
            <a:r>
              <a:rPr lang="ar-IQ" dirty="0"/>
              <a:t>إنشاء المعايير الدولية لـ </a:t>
            </a:r>
            <a:r>
              <a:rPr lang="en-US" dirty="0"/>
              <a:t>ISO </a:t>
            </a:r>
            <a:r>
              <a:rPr lang="ar-IQ" dirty="0"/>
              <a:t>و </a:t>
            </a:r>
            <a:r>
              <a:rPr lang="en-US" dirty="0"/>
              <a:t>IEC </a:t>
            </a:r>
            <a:r>
              <a:rPr lang="ar-IQ" dirty="0"/>
              <a:t>المطلوبة لتوصيل شبكة السيارة الكهربائية. لتشغيل </a:t>
            </a:r>
            <a:r>
              <a:rPr lang="en-US" dirty="0"/>
              <a:t>V2G </a:t>
            </a:r>
            <a:r>
              <a:rPr lang="ar-IQ" dirty="0"/>
              <a:t>للسيارة الكهربائية ، يجب مراعاة التأثير على مرفق </a:t>
            </a:r>
            <a:r>
              <a:rPr lang="en-US" dirty="0"/>
              <a:t>V2G </a:t>
            </a:r>
            <a:r>
              <a:rPr lang="ar-IQ" dirty="0"/>
              <a:t>ووصلة شبكة السيارة الكهربائية</a:t>
            </a:r>
            <a:endParaRPr lang="ar-IQ" dirty="0" smtClean="0"/>
          </a:p>
          <a:p>
            <a:pPr algn="just"/>
            <a:r>
              <a:rPr lang="ar-IQ" dirty="0" smtClean="0"/>
              <a:t>مركبات </a:t>
            </a:r>
            <a:r>
              <a:rPr lang="ar-IQ" dirty="0"/>
              <a:t>الطرق التي تعمل بالكهرباء بنظام </a:t>
            </a:r>
            <a:r>
              <a:rPr lang="en-US" dirty="0"/>
              <a:t>V2G </a:t>
            </a:r>
            <a:r>
              <a:rPr lang="ar-IQ" dirty="0"/>
              <a:t>يمكنه أداء الوظائف الأربع التالية. من بينها ، تتمثل الوظيفة الأكثر أهمية في توفير الطاقة للشبكة عند التحميل الكامل</a:t>
            </a:r>
            <a:endParaRPr lang="en-US" dirty="0"/>
          </a:p>
          <a:p>
            <a:pPr algn="just"/>
            <a:r>
              <a:rPr lang="ar-IQ" dirty="0"/>
              <a:t>① تسوية الحمل: تسوية الحمل</a:t>
            </a:r>
            <a:endParaRPr lang="en-US" dirty="0"/>
          </a:p>
          <a:p>
            <a:pPr algn="just"/>
            <a:r>
              <a:rPr lang="ar-IQ" dirty="0"/>
              <a:t>② خدمة التنظيم: تنظيم التردد والجهد</a:t>
            </a:r>
            <a:endParaRPr lang="en-US" dirty="0"/>
          </a:p>
          <a:p>
            <a:pPr algn="just"/>
            <a:r>
              <a:rPr lang="ar-IQ" dirty="0"/>
              <a:t>③ </a:t>
            </a:r>
            <a:r>
              <a:rPr lang="ar-IQ" dirty="0" err="1"/>
              <a:t>إحتياطيات</a:t>
            </a:r>
            <a:r>
              <a:rPr lang="ar-IQ" dirty="0"/>
              <a:t> </a:t>
            </a:r>
            <a:r>
              <a:rPr lang="ar-IQ" dirty="0" smtClean="0"/>
              <a:t>: </a:t>
            </a:r>
            <a:r>
              <a:rPr lang="ar-IQ" dirty="0" err="1" smtClean="0"/>
              <a:t>إحتياطيات</a:t>
            </a:r>
            <a:r>
              <a:rPr lang="ar-IQ" dirty="0" smtClean="0"/>
              <a:t> </a:t>
            </a:r>
            <a:r>
              <a:rPr lang="ar-IQ" dirty="0"/>
              <a:t>إمداد </a:t>
            </a:r>
            <a:r>
              <a:rPr lang="ar-IQ" dirty="0" smtClean="0"/>
              <a:t> </a:t>
            </a:r>
            <a:r>
              <a:rPr lang="ar-IQ" dirty="0"/>
              <a:t>الطاقة</a:t>
            </a:r>
            <a:endParaRPr lang="en-US" dirty="0"/>
          </a:p>
          <a:p>
            <a:pPr algn="just"/>
            <a:r>
              <a:rPr lang="ar-IQ" dirty="0"/>
              <a:t>④ تثبيت تقطع الطاقة المتجددة: استقرار ناتج الطاقة الجديدة </a:t>
            </a:r>
            <a:r>
              <a:rPr lang="ar-IQ" dirty="0" smtClean="0"/>
              <a:t>والمتجددة</a:t>
            </a:r>
            <a:endParaRPr lang="en-US" dirty="0"/>
          </a:p>
        </p:txBody>
      </p:sp>
      <p:sp>
        <p:nvSpPr>
          <p:cNvPr id="5" name="عنوان 4"/>
          <p:cNvSpPr>
            <a:spLocks noGrp="1"/>
          </p:cNvSpPr>
          <p:nvPr>
            <p:ph type="title"/>
          </p:nvPr>
        </p:nvSpPr>
        <p:spPr/>
        <p:txBody>
          <a:bodyPr>
            <a:normAutofit fontScale="90000"/>
          </a:bodyPr>
          <a:lstStyle/>
          <a:p>
            <a:endParaRPr lang="ar-IQ"/>
          </a:p>
        </p:txBody>
      </p:sp>
    </p:spTree>
    <p:extLst>
      <p:ext uri="{BB962C8B-B14F-4D97-AF65-F5344CB8AC3E}">
        <p14:creationId xmlns:p14="http://schemas.microsoft.com/office/powerpoint/2010/main" val="63233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p:txBody>
          <a:bodyPr>
            <a:normAutofit fontScale="90000"/>
          </a:bodyPr>
          <a:lstStyle/>
          <a:p>
            <a:r>
              <a:rPr lang="ar-IQ" dirty="0" smtClean="0"/>
              <a:t> </a:t>
            </a:r>
            <a:endParaRPr lang="ar-IQ" dirty="0"/>
          </a:p>
        </p:txBody>
      </p:sp>
      <p:pic>
        <p:nvPicPr>
          <p:cNvPr id="6" name="صورة 5" descr="سبتمبر2015 www.facebook.com/TheCarTech  https://scontent-lga1-1.xx.fbcdn.net/ حدث في مثل هذا اليوم (شهر سبتمبر)  This Day in History of Cars (September)  https://scontent-lga1-1.xx.fbcdn.net/ * سبتمبرSeptember 1 2 3 4 5 6 7 8 9  10 11 12 13 14 15 16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Tree>
    <p:extLst>
      <p:ext uri="{BB962C8B-B14F-4D97-AF65-F5344CB8AC3E}">
        <p14:creationId xmlns:p14="http://schemas.microsoft.com/office/powerpoint/2010/main" val="3846383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1006454"/>
            <a:ext cx="11549475" cy="2187508"/>
          </a:xfrm>
        </p:spPr>
        <p:txBody>
          <a:bodyPr>
            <a:normAutofit fontScale="92500" lnSpcReduction="10000"/>
          </a:bodyPr>
          <a:lstStyle/>
          <a:p>
            <a:pPr algn="just"/>
            <a:r>
              <a:rPr lang="ar-SA" dirty="0"/>
              <a:t>تصف مركبة إلى شبكة (</a:t>
            </a:r>
            <a:r>
              <a:rPr lang="en-US" dirty="0"/>
              <a:t>V2G) </a:t>
            </a:r>
            <a:r>
              <a:rPr lang="ar-SA" dirty="0"/>
              <a:t>نظامًا تتواصل فيه المركبات الكهربائية الموصولة بالكهرباء (</a:t>
            </a:r>
            <a:r>
              <a:rPr lang="en-US" dirty="0"/>
              <a:t>PEV) </a:t>
            </a:r>
            <a:r>
              <a:rPr lang="ar-SA" dirty="0"/>
              <a:t>، مثل المركبات الكهربائية التي تعمل بالبطارية (</a:t>
            </a:r>
            <a:r>
              <a:rPr lang="en-US" dirty="0"/>
              <a:t>BEV) </a:t>
            </a:r>
            <a:r>
              <a:rPr lang="ar-SA" dirty="0"/>
              <a:t>أو السيارات الهجينة الموصولة بالكهرباء (</a:t>
            </a:r>
            <a:r>
              <a:rPr lang="en-US" dirty="0"/>
              <a:t>PHEV) </a:t>
            </a:r>
            <a:r>
              <a:rPr lang="ar-SA" dirty="0"/>
              <a:t>أو المركبات الكهربائية التي تعمل بخلايا وقود الهيدروجين شبكة الطاقة لبيع خدمات الاستجابة للطلب إما عن طريق إعادة الكهرباء إلى الشبكة أو عن طريق خنق معدل الشحن. يمكن لإمكانيات تخزين </a:t>
            </a:r>
            <a:r>
              <a:rPr lang="en-US" dirty="0"/>
              <a:t>V2G </a:t>
            </a:r>
            <a:r>
              <a:rPr lang="ar-SA" dirty="0"/>
              <a:t>أن تمكّن المركبات الكهربائية من تخزين وتفريغ الكهرباء المولدة من مصادر الطاقة المتجددة مثل الطاقة الشمسية وطاقة الرياح ، مع تذبذب الناتج حسب الطقس والوقت من </a:t>
            </a:r>
            <a:r>
              <a:rPr lang="ar-SA" dirty="0" smtClean="0"/>
              <a:t>اليوم</a:t>
            </a:r>
            <a:endParaRPr lang="en-US" dirty="0"/>
          </a:p>
        </p:txBody>
      </p:sp>
      <p:sp>
        <p:nvSpPr>
          <p:cNvPr id="5" name="عنوان 4"/>
          <p:cNvSpPr>
            <a:spLocks noGrp="1"/>
          </p:cNvSpPr>
          <p:nvPr>
            <p:ph type="title"/>
          </p:nvPr>
        </p:nvSpPr>
        <p:spPr/>
        <p:txBody>
          <a:bodyPr>
            <a:noAutofit/>
          </a:bodyPr>
          <a:lstStyle/>
          <a:p>
            <a:pPr algn="r"/>
            <a:r>
              <a:rPr lang="en-US" sz="2800" dirty="0"/>
              <a:t> V2G</a:t>
            </a:r>
            <a:r>
              <a:rPr lang="ar-IQ" sz="2800" dirty="0"/>
              <a:t>وسيلة لخزن </a:t>
            </a:r>
            <a:r>
              <a:rPr lang="ar-IQ" sz="2800" dirty="0" smtClean="0"/>
              <a:t>الطاقة</a:t>
            </a:r>
            <a:endParaRPr lang="ar-IQ" sz="2800" dirty="0"/>
          </a:p>
        </p:txBody>
      </p:sp>
      <p:pic>
        <p:nvPicPr>
          <p:cNvPr id="6" name="صورة 5"/>
          <p:cNvPicPr/>
          <p:nvPr/>
        </p:nvPicPr>
        <p:blipFill>
          <a:blip r:embed="rId2"/>
          <a:stretch>
            <a:fillRect/>
          </a:stretch>
        </p:blipFill>
        <p:spPr>
          <a:xfrm>
            <a:off x="371673" y="3088381"/>
            <a:ext cx="11373859" cy="3178710"/>
          </a:xfrm>
          <a:prstGeom prst="rect">
            <a:avLst/>
          </a:prstGeom>
        </p:spPr>
      </p:pic>
    </p:spTree>
    <p:extLst>
      <p:ext uri="{BB962C8B-B14F-4D97-AF65-F5344CB8AC3E}">
        <p14:creationId xmlns:p14="http://schemas.microsoft.com/office/powerpoint/2010/main" val="99981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r"/>
            <a:r>
              <a:rPr lang="en-US" dirty="0" smtClean="0"/>
              <a:t>V2G (1 </a:t>
            </a:r>
            <a:r>
              <a:rPr lang="ar-IQ" dirty="0"/>
              <a:t>هو اختصار لـ </a:t>
            </a:r>
            <a:r>
              <a:rPr lang="en-US" dirty="0"/>
              <a:t>Vehicle-to-Grid </a:t>
            </a:r>
            <a:r>
              <a:rPr lang="ar-IQ" dirty="0"/>
              <a:t>، ويشير إلى نظام يتم فيه توصيل سيارة كهربائية بالنظام لشحن البطارية في السيارة الكهربائية أو إعادة الطاقة المخزنة إلى </a:t>
            </a:r>
            <a:r>
              <a:rPr lang="ar-IQ" dirty="0" smtClean="0"/>
              <a:t>النظام</a:t>
            </a:r>
          </a:p>
          <a:p>
            <a:pPr algn="r"/>
            <a:r>
              <a:rPr lang="en-US" dirty="0" smtClean="0"/>
              <a:t> Plug Hybrid Electrical Vehicle PHEV (2</a:t>
            </a:r>
            <a:r>
              <a:rPr lang="ar-IQ" dirty="0" smtClean="0"/>
              <a:t>المركبة </a:t>
            </a:r>
            <a:r>
              <a:rPr lang="ar-IQ" dirty="0"/>
              <a:t>الهجينة هي مركبة تعتمد على </a:t>
            </a:r>
            <a:r>
              <a:rPr lang="ar-IQ" dirty="0">
                <a:hlinkClick r:id="rId2" tooltip="نظام حركي"/>
              </a:rPr>
              <a:t>نظام حركي</a:t>
            </a:r>
            <a:r>
              <a:rPr lang="ar-IQ" dirty="0"/>
              <a:t> مؤلف من </a:t>
            </a:r>
            <a:r>
              <a:rPr lang="ar-IQ" dirty="0" err="1"/>
              <a:t>من</a:t>
            </a:r>
            <a:r>
              <a:rPr lang="ar-IQ" dirty="0"/>
              <a:t> نوعين مختلفين لتخزين </a:t>
            </a:r>
            <a:r>
              <a:rPr lang="ar-IQ" dirty="0">
                <a:hlinkClick r:id="rId3" tooltip="طاقة"/>
              </a:rPr>
              <a:t>الطاقة</a:t>
            </a:r>
            <a:r>
              <a:rPr lang="ar-IQ" dirty="0"/>
              <a:t> وتحويلها إلى حركة. على سبيل المثال، يتم استخدام </a:t>
            </a:r>
            <a:r>
              <a:rPr lang="ar-IQ" dirty="0" smtClean="0"/>
              <a:t>:</a:t>
            </a:r>
            <a:r>
              <a:rPr lang="ar-IQ" dirty="0"/>
              <a:t> </a:t>
            </a:r>
            <a:endParaRPr lang="ar-IQ" dirty="0" smtClean="0"/>
          </a:p>
          <a:p>
            <a:pPr algn="r"/>
            <a:r>
              <a:rPr lang="en-US" dirty="0"/>
              <a:t> internal combustion engine (ICE</a:t>
            </a:r>
            <a:r>
              <a:rPr lang="en-US" dirty="0" smtClean="0"/>
              <a:t>) -</a:t>
            </a:r>
            <a:r>
              <a:rPr lang="ar-IQ" dirty="0" smtClean="0"/>
              <a:t> </a:t>
            </a:r>
            <a:r>
              <a:rPr lang="ar-IQ" dirty="0"/>
              <a:t>محرك احتراق داخلي </a:t>
            </a:r>
            <a:endParaRPr lang="ar-IQ" dirty="0" smtClean="0"/>
          </a:p>
          <a:p>
            <a:pPr algn="r"/>
            <a:r>
              <a:rPr lang="en-US" dirty="0"/>
              <a:t>Electrical </a:t>
            </a:r>
            <a:r>
              <a:rPr lang="en-US" dirty="0" smtClean="0"/>
              <a:t>Vehicle (EV) -</a:t>
            </a:r>
            <a:r>
              <a:rPr lang="ar-IQ" dirty="0" smtClean="0"/>
              <a:t> المركبة </a:t>
            </a:r>
            <a:r>
              <a:rPr lang="ar-IQ" dirty="0" err="1" smtClean="0"/>
              <a:t>الكهرباية</a:t>
            </a:r>
            <a:endParaRPr lang="ar-IQ" dirty="0"/>
          </a:p>
        </p:txBody>
      </p:sp>
      <p:sp>
        <p:nvSpPr>
          <p:cNvPr id="5" name="عنوان 4"/>
          <p:cNvSpPr>
            <a:spLocks noGrp="1"/>
          </p:cNvSpPr>
          <p:nvPr>
            <p:ph type="title"/>
          </p:nvPr>
        </p:nvSpPr>
        <p:spPr/>
        <p:txBody>
          <a:bodyPr>
            <a:noAutofit/>
          </a:bodyPr>
          <a:lstStyle/>
          <a:p>
            <a:pPr algn="r"/>
            <a:r>
              <a:rPr lang="ar-IQ" sz="2800" dirty="0" smtClean="0"/>
              <a:t>المقدمة و التعاريف</a:t>
            </a:r>
            <a:endParaRPr lang="ar-IQ" sz="2800" dirty="0"/>
          </a:p>
        </p:txBody>
      </p:sp>
    </p:spTree>
    <p:extLst>
      <p:ext uri="{BB962C8B-B14F-4D97-AF65-F5344CB8AC3E}">
        <p14:creationId xmlns:p14="http://schemas.microsoft.com/office/powerpoint/2010/main" val="1022233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just"/>
            <a:r>
              <a:rPr lang="ar-IQ" dirty="0"/>
              <a:t>تخطط جامعة الكفيل كلية الهندسة لإجراء بحث حول تحليل المشكلات التي قد تحدث بسبب الاعتماد على الطاقات البديلة ومنها نظام السيارة الكهربائية ، وتطوير الإجراءات المضادة لتلك المشاكل، وتطوير الشحن / التفريغ الذكي وخوارزميات التي تحكم تلك الانظمة بالإضافة إلى ذلك </a:t>
            </a:r>
            <a:r>
              <a:rPr lang="en-US" dirty="0"/>
              <a:t>V2G. </a:t>
            </a:r>
            <a:r>
              <a:rPr lang="ar-IQ" dirty="0"/>
              <a:t>، بعد كتابة مجموعة أبحاث علمية ، نخطط لمشاركة نتائج البحث مع باحثين آخرين من خلال النشر والنشر في المجلات الأكاديمية الدولية والمحلية.</a:t>
            </a:r>
            <a:endParaRPr lang="en-US" dirty="0"/>
          </a:p>
          <a:p>
            <a:pPr algn="just"/>
            <a:endParaRPr lang="ar-IQ" dirty="0" smtClean="0"/>
          </a:p>
          <a:p>
            <a:pPr algn="just"/>
            <a:r>
              <a:rPr lang="ar-IQ" dirty="0"/>
              <a:t>إن عدد كبير من أشخاص من كافة أنحاء العالم، وقدموا مساهمات متنوعة واسعة النطاق. ونود أن نتقدم بالشكر للمساهمات السخية التي تقدمها جامعتنا ومؤسسات العتبة العباسية</a:t>
            </a:r>
          </a:p>
        </p:txBody>
      </p:sp>
      <p:sp>
        <p:nvSpPr>
          <p:cNvPr id="5" name="عنوان 4"/>
          <p:cNvSpPr>
            <a:spLocks noGrp="1"/>
          </p:cNvSpPr>
          <p:nvPr>
            <p:ph type="title"/>
          </p:nvPr>
        </p:nvSpPr>
        <p:spPr/>
        <p:txBody>
          <a:bodyPr>
            <a:noAutofit/>
          </a:bodyPr>
          <a:lstStyle/>
          <a:p>
            <a:pPr algn="r"/>
            <a:r>
              <a:rPr lang="ar-IQ" sz="2800" dirty="0"/>
              <a:t>خطط </a:t>
            </a:r>
            <a:r>
              <a:rPr lang="ar-IQ" sz="2800" dirty="0" smtClean="0"/>
              <a:t>مستقبلية</a:t>
            </a:r>
            <a:endParaRPr lang="ar-IQ" sz="2800" dirty="0"/>
          </a:p>
        </p:txBody>
      </p:sp>
    </p:spTree>
    <p:extLst>
      <p:ext uri="{BB962C8B-B14F-4D97-AF65-F5344CB8AC3E}">
        <p14:creationId xmlns:p14="http://schemas.microsoft.com/office/powerpoint/2010/main" val="3756685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a:bodyPr>
          <a:lstStyle/>
          <a:p>
            <a:pPr algn="ctr"/>
            <a:r>
              <a:rPr lang="ar-IQ" sz="6000" dirty="0" smtClean="0"/>
              <a:t>شكرا لأصغائكم</a:t>
            </a:r>
            <a:endParaRPr lang="ar-IQ" sz="6000" dirty="0"/>
          </a:p>
        </p:txBody>
      </p:sp>
      <p:sp>
        <p:nvSpPr>
          <p:cNvPr id="5" name="عنوان 4"/>
          <p:cNvSpPr>
            <a:spLocks noGrp="1"/>
          </p:cNvSpPr>
          <p:nvPr>
            <p:ph type="title"/>
          </p:nvPr>
        </p:nvSpPr>
        <p:spPr/>
        <p:txBody>
          <a:bodyPr>
            <a:normAutofit fontScale="90000"/>
          </a:bodyPr>
          <a:lstStyle/>
          <a:p>
            <a:pPr algn="ctr"/>
            <a:r>
              <a:rPr lang="ar-IQ" dirty="0" smtClean="0"/>
              <a:t> </a:t>
            </a:r>
            <a:endParaRPr lang="ar-IQ" dirty="0"/>
          </a:p>
        </p:txBody>
      </p:sp>
    </p:spTree>
    <p:extLst>
      <p:ext uri="{BB962C8B-B14F-4D97-AF65-F5344CB8AC3E}">
        <p14:creationId xmlns:p14="http://schemas.microsoft.com/office/powerpoint/2010/main" val="150568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a:bodyPr>
          <a:lstStyle/>
          <a:p>
            <a:pPr algn="r" rtl="1"/>
            <a:r>
              <a:rPr lang="ar-IQ" sz="6000" dirty="0" smtClean="0"/>
              <a:t>أنواع</a:t>
            </a:r>
          </a:p>
          <a:p>
            <a:pPr algn="r" rtl="1"/>
            <a:r>
              <a:rPr lang="ar-IQ" sz="6000" dirty="0" smtClean="0"/>
              <a:t>السيارات</a:t>
            </a:r>
            <a:endParaRPr lang="ar-IQ" sz="6000" dirty="0"/>
          </a:p>
        </p:txBody>
      </p:sp>
      <p:sp>
        <p:nvSpPr>
          <p:cNvPr id="5" name="عنوان 4"/>
          <p:cNvSpPr>
            <a:spLocks noGrp="1"/>
          </p:cNvSpPr>
          <p:nvPr>
            <p:ph type="title"/>
          </p:nvPr>
        </p:nvSpPr>
        <p:spPr/>
        <p:txBody>
          <a:bodyPr>
            <a:noAutofit/>
          </a:bodyPr>
          <a:lstStyle/>
          <a:p>
            <a:pPr algn="r"/>
            <a:r>
              <a:rPr lang="ar-IQ" sz="2800" dirty="0"/>
              <a:t>التعرف على السيارات </a:t>
            </a:r>
            <a:r>
              <a:rPr lang="ar-IQ" sz="2800" dirty="0" smtClean="0"/>
              <a:t>الهجينة</a:t>
            </a:r>
            <a:endParaRPr lang="ar-IQ" sz="2800" dirty="0"/>
          </a:p>
        </p:txBody>
      </p:sp>
      <p:pic>
        <p:nvPicPr>
          <p:cNvPr id="6" name="صورة 5" descr="BEV, EREV, PHEV, HEV – What Do They Mean? Here's Your Electric Vehicle  Dictionary - Current EV Blog"/>
          <p:cNvPicPr/>
          <p:nvPr/>
        </p:nvPicPr>
        <p:blipFill>
          <a:blip r:embed="rId2">
            <a:extLst>
              <a:ext uri="{28A0092B-C50C-407E-A947-70E740481C1C}">
                <a14:useLocalDpi xmlns:a14="http://schemas.microsoft.com/office/drawing/2010/main" val="0"/>
              </a:ext>
            </a:extLst>
          </a:blip>
          <a:srcRect/>
          <a:stretch>
            <a:fillRect/>
          </a:stretch>
        </p:blipFill>
        <p:spPr bwMode="auto">
          <a:xfrm>
            <a:off x="371672" y="892486"/>
            <a:ext cx="9171573" cy="5739730"/>
          </a:xfrm>
          <a:prstGeom prst="rect">
            <a:avLst/>
          </a:prstGeom>
          <a:noFill/>
          <a:ln>
            <a:noFill/>
          </a:ln>
        </p:spPr>
      </p:pic>
    </p:spTree>
    <p:extLst>
      <p:ext uri="{BB962C8B-B14F-4D97-AF65-F5344CB8AC3E}">
        <p14:creationId xmlns:p14="http://schemas.microsoft.com/office/powerpoint/2010/main" val="190293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just"/>
            <a:r>
              <a:rPr lang="ar-IQ" dirty="0"/>
              <a:t>تستهلك السيارات نصف النفط المستخدم في الولايات المتحدة، كما تتسبب بنصف التلوث في المدن، وتنفث ربع الغازات المسببة لظاهرة الدفيئة </a:t>
            </a:r>
            <a:r>
              <a:rPr lang="en-US" dirty="0"/>
              <a:t>greenhouse .</a:t>
            </a:r>
            <a:r>
              <a:rPr lang="ar-IQ" dirty="0"/>
              <a:t>وهي تستأثر بالنسبة نفسها من الموارد في بلاد صناعية أخرى وفي مدن العالم النامي. وبما أن استخدام السيارات سيستمر في التزايد خلال العقد القادم، فسيتوجب على الولايات المتحدة وبلدان أخرى التصدّي لهذه القضايا وإلا </a:t>
            </a:r>
            <a:r>
              <a:rPr lang="ar-IQ" dirty="0" err="1"/>
              <a:t>فإهنا</a:t>
            </a:r>
            <a:r>
              <a:rPr lang="ar-IQ" dirty="0"/>
              <a:t> ستواجه عواقب اقتصادية وصحية وسياسية وخيمة. وليس من المحتمل أن تبقى أسعار النفط في مستواها المتدني الحالي، كما أن دولا أخرى لن تتقبل الإسهام الكبير والمتزايد للولايات المتحدة في التغير المناخي العالمي. ولدى المسؤولين السياسيين والصناعيين أربعة خيارات هي: تخفيض استخدام السيارات، زيادة مردود (فعالية) السيارات العادية العاملة </a:t>
            </a:r>
            <a:r>
              <a:rPr lang="ar-IQ" dirty="0" err="1"/>
              <a:t>بالگازولين</a:t>
            </a:r>
            <a:r>
              <a:rPr lang="ar-IQ" dirty="0"/>
              <a:t> (البترين) وتخفيض الغازات المنبعثة منها، التحوّل إلى استخدام أنواع من الوقود أقل ضررا، أو إيجاد نظم دفع أقل تسببا للتلوث. إن آخر هذه الإمكانيات ـ وبصورة خاصة استخدام سيارات تعمل بالطاقة الكهربائية ـ</a:t>
            </a:r>
          </a:p>
        </p:txBody>
      </p:sp>
      <p:sp>
        <p:nvSpPr>
          <p:cNvPr id="5" name="عنوان 4"/>
          <p:cNvSpPr>
            <a:spLocks noGrp="1"/>
          </p:cNvSpPr>
          <p:nvPr>
            <p:ph type="title"/>
          </p:nvPr>
        </p:nvSpPr>
        <p:spPr/>
        <p:txBody>
          <a:bodyPr>
            <a:normAutofit fontScale="90000"/>
          </a:bodyPr>
          <a:lstStyle/>
          <a:p>
            <a:endParaRPr lang="ar-IQ"/>
          </a:p>
        </p:txBody>
      </p:sp>
    </p:spTree>
    <p:extLst>
      <p:ext uri="{BB962C8B-B14F-4D97-AF65-F5344CB8AC3E}">
        <p14:creationId xmlns:p14="http://schemas.microsoft.com/office/powerpoint/2010/main" val="201389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r" rtl="0"/>
            <a:r>
              <a:rPr lang="ar-IQ" dirty="0" smtClean="0"/>
              <a:t>السيارة التقليدية</a:t>
            </a:r>
            <a:endParaRPr lang="ar-IQ" dirty="0"/>
          </a:p>
        </p:txBody>
      </p:sp>
      <p:sp>
        <p:nvSpPr>
          <p:cNvPr id="5" name="عنوان 4"/>
          <p:cNvSpPr>
            <a:spLocks noGrp="1"/>
          </p:cNvSpPr>
          <p:nvPr>
            <p:ph type="title"/>
          </p:nvPr>
        </p:nvSpPr>
        <p:spPr/>
        <p:txBody>
          <a:bodyPr>
            <a:normAutofit fontScale="90000"/>
          </a:bodyPr>
          <a:lstStyle/>
          <a:p>
            <a:endParaRPr lang="ar-IQ"/>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371673" y="892486"/>
            <a:ext cx="7484440" cy="5469677"/>
          </a:xfrm>
          <a:prstGeom prst="rect">
            <a:avLst/>
          </a:prstGeom>
          <a:noFill/>
          <a:ln>
            <a:noFill/>
          </a:ln>
        </p:spPr>
      </p:pic>
    </p:spTree>
    <p:extLst>
      <p:ext uri="{BB962C8B-B14F-4D97-AF65-F5344CB8AC3E}">
        <p14:creationId xmlns:p14="http://schemas.microsoft.com/office/powerpoint/2010/main" val="53980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just"/>
            <a:r>
              <a:rPr lang="ar-IQ" dirty="0"/>
              <a:t>وبصورة عامة، ستكون خلايا الوقود أقل تسببا للتلوث من أي طريقة أخرى لإنتاج طاقة محركة للسيارات. يضاف إلى ذلك، أن الوقود المثالي لخلايا الوقود من وجهتي النظر البيئية </a:t>
            </a:r>
            <a:r>
              <a:rPr lang="ar-IQ" dirty="0" err="1"/>
              <a:t>والتقانية</a:t>
            </a:r>
            <a:r>
              <a:rPr lang="ar-IQ" dirty="0"/>
              <a:t> هو الهيدروجين. ويمكن إنتاج الهيدروجين من مصادر مختلفة عديدة، ولكن عندما تصبح أنواع الوقود </a:t>
            </a:r>
            <a:r>
              <a:rPr lang="ar-IQ" dirty="0" err="1"/>
              <a:t>الأحفورية</a:t>
            </a:r>
            <a:r>
              <a:rPr lang="ar-IQ" dirty="0"/>
              <a:t> أكثر شحّة وأغلى كلفة، سيصبح إنتاج الهيدروجين من الماء باستخدام خلايا شمسية أكثر احتمالا. وإذا ما جرى تبنّي الهيدروجين الشمسي بصورة موسعة فسيصبح كامل نظام الطاقة المخصصة للنقل سليما من الناحية البيئية. كما ستصبح الطاقة قابلة للتجدد بصورة كاملة. ولن تتجاوز عندها كلفة وقود الهيدروجين القابل للتجدد دولارا واحدا لما يعادل ليترا واحدا من </a:t>
            </a:r>
            <a:r>
              <a:rPr lang="ar-IQ" dirty="0" err="1"/>
              <a:t>الگازولين</a:t>
            </a:r>
            <a:r>
              <a:rPr lang="ar-IQ" dirty="0"/>
              <a:t> (البترين). </a:t>
            </a:r>
          </a:p>
        </p:txBody>
      </p:sp>
      <p:sp>
        <p:nvSpPr>
          <p:cNvPr id="5" name="عنوان 4"/>
          <p:cNvSpPr>
            <a:spLocks noGrp="1"/>
          </p:cNvSpPr>
          <p:nvPr>
            <p:ph type="title"/>
          </p:nvPr>
        </p:nvSpPr>
        <p:spPr/>
        <p:txBody>
          <a:bodyPr>
            <a:normAutofit fontScale="90000"/>
          </a:bodyPr>
          <a:lstStyle/>
          <a:p>
            <a:endParaRPr lang="ar-IQ"/>
          </a:p>
        </p:txBody>
      </p:sp>
    </p:spTree>
    <p:extLst>
      <p:ext uri="{BB962C8B-B14F-4D97-AF65-F5344CB8AC3E}">
        <p14:creationId xmlns:p14="http://schemas.microsoft.com/office/powerpoint/2010/main" val="133249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fontScale="92500" lnSpcReduction="20000"/>
          </a:bodyPr>
          <a:lstStyle/>
          <a:p>
            <a:pPr algn="just"/>
            <a:r>
              <a:rPr lang="en-US" sz="3600" dirty="0"/>
              <a:t> </a:t>
            </a:r>
            <a:r>
              <a:rPr lang="ar-SA" sz="3600" dirty="0" smtClean="0"/>
              <a:t>نحو </a:t>
            </a:r>
            <a:r>
              <a:rPr lang="ar-SA" sz="3600" dirty="0"/>
              <a:t>40 عاما بعد ابتكار </a:t>
            </a:r>
            <a:r>
              <a:rPr lang="ar-SA" sz="3600" dirty="0">
                <a:hlinkClick r:id="rId2" tooltip="مايكروبروسيسور (معالج دقيق)"/>
              </a:rPr>
              <a:t>المعالج الدقيق</a:t>
            </a:r>
            <a:r>
              <a:rPr lang="en-US" sz="3600" dirty="0"/>
              <a:t> </a:t>
            </a:r>
            <a:r>
              <a:rPr lang="ar-SA" sz="3600" dirty="0"/>
              <a:t>الإلكتروني </a:t>
            </a:r>
            <a:r>
              <a:rPr lang="ar-SA" sz="3600" dirty="0" err="1"/>
              <a:t>واستخدامة</a:t>
            </a:r>
            <a:r>
              <a:rPr lang="ar-SA" sz="3600" dirty="0"/>
              <a:t> أولا في </a:t>
            </a:r>
            <a:r>
              <a:rPr lang="ar-SA" sz="3600" dirty="0">
                <a:hlinkClick r:id="rId3" tooltip="حاسوب محمول"/>
              </a:rPr>
              <a:t>الحاسوب المحمول</a:t>
            </a:r>
            <a:r>
              <a:rPr lang="en-US" sz="3600" dirty="0"/>
              <a:t> </a:t>
            </a:r>
            <a:r>
              <a:rPr lang="ar-SA" sz="3600" dirty="0"/>
              <a:t>أصبح لا يمكن لسيارات الوقت الحاضر وسيارات المستقبل الاستغناء عنه . فهو يستخدم للتحكم في الكبح المنتظم كما يستخدم في تنظيم تنقية العادم من الغازات الضارة . وقد زاد قيمة الإلكترونيات في السيارة من 5و0 % عام 1980 إلى نحو 20 % من ثمن السيارة عام 2010 . وعليها يقع عبء كبير في تشغيل السيارة المهجنة</a:t>
            </a:r>
            <a:r>
              <a:rPr lang="en-US" sz="3600" dirty="0"/>
              <a:t> .</a:t>
            </a:r>
          </a:p>
          <a:p>
            <a:pPr algn="just"/>
            <a:r>
              <a:rPr lang="ar-SA" sz="3600" dirty="0"/>
              <a:t>وتنقسم أنواع الإلكترونيات المستخدمة في السيارة المهجنة إلى نوعين</a:t>
            </a:r>
            <a:r>
              <a:rPr lang="en-US" sz="3600" dirty="0"/>
              <a:t>: </a:t>
            </a:r>
            <a:r>
              <a:rPr lang="ar-SA" sz="3600" b="1" dirty="0"/>
              <a:t>إلكترونيات القدرة </a:t>
            </a:r>
            <a:r>
              <a:rPr lang="ar-SA" sz="3600" dirty="0"/>
              <a:t>و </a:t>
            </a:r>
            <a:r>
              <a:rPr lang="ar-SA" sz="3600" b="1" dirty="0"/>
              <a:t>إلكترونيات التحكم</a:t>
            </a:r>
            <a:r>
              <a:rPr lang="en-US" sz="3600" dirty="0"/>
              <a:t>.</a:t>
            </a:r>
          </a:p>
          <a:p>
            <a:pPr algn="just"/>
            <a:r>
              <a:rPr lang="ar-IQ" sz="3600" dirty="0"/>
              <a:t>وبشكل مشابه لكل المركبات الكهربائية، تستبدل المركبات الهجينة القابلة للشحن الخارجي الانبعاثات من الأنبوب الخلفي للسيارة بالمولدات التي تعمل بواسطة شبكة كهربائية. قد تكون هذه المولدات قابلة للتجديد، أو ربما تكون انبعاثاتها أقل من محرك الاحتراق الداخلي. يمكن أن يكلف شحن البطارية بواسطة الشبكة أٌقل من تكلفة استخدام المحرك، ما يساعد على تقليل الكلفة التشغيلية</a:t>
            </a:r>
          </a:p>
        </p:txBody>
      </p:sp>
      <p:sp>
        <p:nvSpPr>
          <p:cNvPr id="5" name="عنوان 4"/>
          <p:cNvSpPr>
            <a:spLocks noGrp="1"/>
          </p:cNvSpPr>
          <p:nvPr>
            <p:ph type="title"/>
          </p:nvPr>
        </p:nvSpPr>
        <p:spPr/>
        <p:txBody>
          <a:bodyPr>
            <a:normAutofit fontScale="90000"/>
          </a:bodyPr>
          <a:lstStyle/>
          <a:p>
            <a:endParaRPr lang="ar-IQ"/>
          </a:p>
        </p:txBody>
      </p:sp>
    </p:spTree>
    <p:extLst>
      <p:ext uri="{BB962C8B-B14F-4D97-AF65-F5344CB8AC3E}">
        <p14:creationId xmlns:p14="http://schemas.microsoft.com/office/powerpoint/2010/main" val="146739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ormAutofit/>
          </a:bodyPr>
          <a:lstStyle/>
          <a:p>
            <a:pPr algn="r"/>
            <a:r>
              <a:rPr lang="ar-IQ" sz="5400" dirty="0" smtClean="0"/>
              <a:t>السيارة </a:t>
            </a:r>
          </a:p>
          <a:p>
            <a:pPr algn="r"/>
            <a:r>
              <a:rPr lang="ar-IQ" sz="5400" dirty="0" smtClean="0"/>
              <a:t>الكهربائية</a:t>
            </a:r>
            <a:endParaRPr lang="ar-IQ" sz="5400" dirty="0"/>
          </a:p>
        </p:txBody>
      </p:sp>
      <p:sp>
        <p:nvSpPr>
          <p:cNvPr id="5" name="عنوان 4"/>
          <p:cNvSpPr>
            <a:spLocks noGrp="1"/>
          </p:cNvSpPr>
          <p:nvPr>
            <p:ph type="title"/>
          </p:nvPr>
        </p:nvSpPr>
        <p:spPr/>
        <p:txBody>
          <a:bodyPr>
            <a:normAutofit fontScale="90000"/>
          </a:bodyPr>
          <a:lstStyle/>
          <a:p>
            <a:endParaRPr lang="ar-IQ"/>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371672" y="826604"/>
            <a:ext cx="8038231" cy="5440487"/>
          </a:xfrm>
          <a:prstGeom prst="rect">
            <a:avLst/>
          </a:prstGeom>
          <a:noFill/>
          <a:ln>
            <a:noFill/>
          </a:ln>
        </p:spPr>
      </p:pic>
    </p:spTree>
    <p:extLst>
      <p:ext uri="{BB962C8B-B14F-4D97-AF65-F5344CB8AC3E}">
        <p14:creationId xmlns:p14="http://schemas.microsoft.com/office/powerpoint/2010/main" val="177788624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1184</TotalTime>
  <Words>1188</Words>
  <Application>Microsoft Office PowerPoint</Application>
  <PresentationFormat>شاشة عريضة</PresentationFormat>
  <Paragraphs>142</Paragraphs>
  <Slides>31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31</vt:i4>
      </vt:variant>
    </vt:vector>
  </HeadingPairs>
  <TitlesOfParts>
    <vt:vector size="37" baseType="lpstr">
      <vt:lpstr>Arial</vt:lpstr>
      <vt:lpstr>Calibri</vt:lpstr>
      <vt:lpstr>Calibri Light</vt:lpstr>
      <vt:lpstr>Segoe UI Black</vt:lpstr>
      <vt:lpstr>Times New Roman</vt:lpstr>
      <vt:lpstr>نسق Office</vt:lpstr>
      <vt:lpstr>عرض تقديمي في PowerPoint</vt:lpstr>
      <vt:lpstr>العناوين</vt:lpstr>
      <vt:lpstr>المقدمة و التعاريف</vt:lpstr>
      <vt:lpstr>التعرف على السيارات الهجينة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النموذج التخطيطي للسارة الهجينة القابلة للشحن</vt:lpstr>
      <vt:lpstr>عرض تقديمي في PowerPoint</vt:lpstr>
      <vt:lpstr>عرض تقديمي في PowerPoint</vt:lpstr>
      <vt:lpstr>عرض تقديمي في PowerPoint</vt:lpstr>
      <vt:lpstr>مزايا ومساويء حافلات كهربائية هجينة</vt:lpstr>
      <vt:lpstr> </vt:lpstr>
      <vt:lpstr>عرض تقديمي في PowerPoint</vt:lpstr>
      <vt:lpstr>الطاقات المتجددة</vt:lpstr>
      <vt:lpstr>عرض تقديمي في PowerPoint</vt:lpstr>
      <vt:lpstr>التطور التاريخي للإمداد بالطاقة الأولية عامليا من الطاقة المتجددة من 1971 إلى الان</vt:lpstr>
      <vt:lpstr>مدخل الى التكامل في الإنتاج والاستهلاك</vt:lpstr>
      <vt:lpstr> </vt:lpstr>
      <vt:lpstr>V2G هو اختصار لـ Vehicle-to-Grid </vt:lpstr>
      <vt:lpstr>عرض تقديمي في PowerPoint</vt:lpstr>
      <vt:lpstr>عرض تقديمي في PowerPoint</vt:lpstr>
      <vt:lpstr> </vt:lpstr>
      <vt:lpstr> V2Gوسيلة لخزن الطاقة</vt:lpstr>
      <vt:lpstr>خطط مستقبلية</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Dr Nasser</cp:lastModifiedBy>
  <cp:revision>46</cp:revision>
  <dcterms:created xsi:type="dcterms:W3CDTF">2020-11-01T11:03:41Z</dcterms:created>
  <dcterms:modified xsi:type="dcterms:W3CDTF">2021-05-10T11:27:16Z</dcterms:modified>
</cp:coreProperties>
</file>