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notesMasterIdLst>
    <p:notesMasterId r:id="rId42"/>
  </p:notesMasterIdLst>
  <p:sldIdLst>
    <p:sldId id="311" r:id="rId2"/>
    <p:sldId id="256" r:id="rId3"/>
    <p:sldId id="258" r:id="rId4"/>
    <p:sldId id="265" r:id="rId5"/>
    <p:sldId id="259" r:id="rId6"/>
    <p:sldId id="264" r:id="rId7"/>
    <p:sldId id="257" r:id="rId8"/>
    <p:sldId id="260" r:id="rId9"/>
    <p:sldId id="266" r:id="rId10"/>
    <p:sldId id="267" r:id="rId11"/>
    <p:sldId id="261" r:id="rId12"/>
    <p:sldId id="268" r:id="rId13"/>
    <p:sldId id="269" r:id="rId14"/>
    <p:sldId id="270" r:id="rId15"/>
    <p:sldId id="271" r:id="rId16"/>
    <p:sldId id="273" r:id="rId17"/>
    <p:sldId id="275" r:id="rId18"/>
    <p:sldId id="276" r:id="rId19"/>
    <p:sldId id="262" r:id="rId20"/>
    <p:sldId id="277" r:id="rId21"/>
    <p:sldId id="278" r:id="rId22"/>
    <p:sldId id="283" r:id="rId23"/>
    <p:sldId id="282" r:id="rId24"/>
    <p:sldId id="281" r:id="rId25"/>
    <p:sldId id="284" r:id="rId26"/>
    <p:sldId id="285" r:id="rId27"/>
    <p:sldId id="286" r:id="rId28"/>
    <p:sldId id="290" r:id="rId29"/>
    <p:sldId id="291" r:id="rId30"/>
    <p:sldId id="294" r:id="rId31"/>
    <p:sldId id="295" r:id="rId32"/>
    <p:sldId id="298" r:id="rId33"/>
    <p:sldId id="292" r:id="rId34"/>
    <p:sldId id="297" r:id="rId35"/>
    <p:sldId id="299" r:id="rId36"/>
    <p:sldId id="310" r:id="rId37"/>
    <p:sldId id="307" r:id="rId38"/>
    <p:sldId id="289" r:id="rId39"/>
    <p:sldId id="308" r:id="rId40"/>
    <p:sldId id="309" r:id="rId4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1474" autoAdjust="0"/>
  </p:normalViewPr>
  <p:slideViewPr>
    <p:cSldViewPr>
      <p:cViewPr varScale="1">
        <p:scale>
          <a:sx n="75" d="100"/>
          <a:sy n="75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1F7E5E8-7276-4D80-88CD-4CF4D8A99812}" type="datetimeFigureOut">
              <a:rPr lang="ar-SA" smtClean="0"/>
              <a:t>21/10/1442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E3BF4A-D02C-4E60-A0EF-BDBCD89D735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565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819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6764D57-A0CD-4EBC-B520-569CA491C40B}" type="datetimeFigureOut">
              <a:rPr lang="ar-SA" smtClean="0"/>
              <a:t>21/10/1442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21/10/1442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21/10/1442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21/10/1442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21/10/1442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21/10/1442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21/10/1442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21/10/1442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t>21/10/1442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6764D57-A0CD-4EBC-B520-569CA491C40B}" type="datetimeFigureOut">
              <a:rPr lang="ar-SA" smtClean="0"/>
              <a:t>21/10/1442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6764D57-A0CD-4EBC-B520-569CA491C40B}" type="datetimeFigureOut">
              <a:rPr lang="ar-SA" smtClean="0"/>
              <a:t>21/10/1442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6764D57-A0CD-4EBC-B520-569CA491C40B}" type="datetimeFigureOut">
              <a:rPr lang="ar-SA" smtClean="0"/>
              <a:t>21/10/1442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B2B84B-5D64-47C1-8B02-C1D3AC8E2044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67500" y="2060848"/>
            <a:ext cx="6984775" cy="415498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IQ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rdu Typesetting" pitchFamily="66" charset="-78"/>
                <a:cs typeface="Farsi Simple Bold" pitchFamily="2" charset="-78"/>
              </a:rPr>
              <a:t>كلية التقنيات الطبية والصحية قسم تقنيات المختبرات الطبية</a:t>
            </a:r>
          </a:p>
          <a:p>
            <a:pPr algn="ctr"/>
            <a:r>
              <a:rPr lang="ar-IQ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rdu Typesetting" pitchFamily="66" charset="-78"/>
                <a:cs typeface="Farsi Simple Bold" pitchFamily="2" charset="-78"/>
              </a:rPr>
              <a:t>(2020-2021)</a:t>
            </a:r>
          </a:p>
          <a:p>
            <a:pPr lvl="0" algn="ctr"/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rdu Typesetting" pitchFamily="66" charset="-78"/>
                <a:cs typeface="Farsi Simple Bold" pitchFamily="2" charset="-78"/>
              </a:rPr>
              <a:t>السلامة </a:t>
            </a:r>
            <a:r>
              <a:rPr lang="ar-IQ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rdu Typesetting" pitchFamily="66" charset="-78"/>
                <a:cs typeface="Farsi Simple Bold" pitchFamily="2" charset="-78"/>
              </a:rPr>
              <a:t> والامن </a:t>
            </a:r>
            <a:r>
              <a:rPr lang="ar-IQ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rdu Typesetting" pitchFamily="66" charset="-78"/>
                <a:cs typeface="Farsi Simple Bold" pitchFamily="2" charset="-78"/>
              </a:rPr>
              <a:t>الكيميائي</a:t>
            </a:r>
          </a:p>
          <a:p>
            <a:pPr algn="ctr"/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rdu Typesetting" pitchFamily="66" charset="-78"/>
                <a:cs typeface="Farsi Simple Bold" pitchFamily="2" charset="-78"/>
              </a:rPr>
              <a:t>M.Sc. Doaa  Neamah </a:t>
            </a:r>
          </a:p>
          <a:p>
            <a:pPr algn="ctr"/>
            <a:r>
              <a:rPr lang="ar-IQ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rdu Typesetting" pitchFamily="66" charset="-78"/>
                <a:cs typeface="Farsi Simple Bold" pitchFamily="2" charset="-78"/>
              </a:rPr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rdu Typesetting" pitchFamily="66" charset="-78"/>
                <a:cs typeface="Farsi Simple Bold" pitchFamily="2" charset="-78"/>
              </a:rPr>
              <a:t> </a:t>
            </a:r>
            <a:r>
              <a:rPr lang="en-GB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rdu Typesetting" pitchFamily="66" charset="-78"/>
                <a:cs typeface="Farsi Simple Bold" pitchFamily="2" charset="-78"/>
              </a:rPr>
              <a:t>M.Sc. Bent alhuda  Hussein </a:t>
            </a:r>
            <a:endParaRPr lang="ar-SA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rdu Typesetting" pitchFamily="66" charset="-78"/>
              <a:cs typeface="Farsi Simple Bold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97" y="548680"/>
            <a:ext cx="165089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9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69696" cy="720080"/>
          </a:xfrm>
        </p:spPr>
        <p:txBody>
          <a:bodyPr>
            <a:normAutofit/>
          </a:bodyPr>
          <a:lstStyle/>
          <a:p>
            <a:pPr algn="just"/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ثانيا: المواد الآكلة 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196752"/>
            <a:ext cx="7776864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هي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المواد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التي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تسبب حروقا وجروحا عند ملامستها للجلد أو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العين وقد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تؤذى الجهاز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التنفسي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عند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استنشاقها.</a:t>
            </a:r>
            <a:endParaRPr lang="ar-SA" sz="28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ar-SA" sz="3200" b="1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تصنيفها : </a:t>
            </a:r>
          </a:p>
          <a:p>
            <a:pPr>
              <a:lnSpc>
                <a:spcPct val="90000"/>
              </a:lnSpc>
            </a:pPr>
            <a:r>
              <a:rPr lang="ar-SA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سائلة</a:t>
            </a: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  (ح</a:t>
            </a:r>
            <a:r>
              <a:rPr lang="ar-IQ" sz="2800" b="1" dirty="0" smtClean="0">
                <a:latin typeface="AlMohanad" pitchFamily="18" charset="-78"/>
                <a:cs typeface="AlMohanad" pitchFamily="18" charset="-78"/>
              </a:rPr>
              <a:t>ا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مض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الكبريت ،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ح</a:t>
            </a:r>
            <a:r>
              <a:rPr lang="ar-IQ" sz="2800" b="1" dirty="0" smtClean="0">
                <a:latin typeface="AlMohanad" pitchFamily="18" charset="-78"/>
                <a:cs typeface="AlMohanad" pitchFamily="18" charset="-78"/>
              </a:rPr>
              <a:t>ا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مض الكلور)</a:t>
            </a:r>
            <a:endParaRPr lang="ar-SA" sz="2800" b="1" dirty="0">
              <a:latin typeface="AlMohanad" pitchFamily="18" charset="-78"/>
              <a:cs typeface="AlMohanad" pitchFamily="18" charset="-78"/>
            </a:endParaRPr>
          </a:p>
          <a:p>
            <a:r>
              <a:rPr lang="ar-SA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صلبة: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  أ-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القلويات ( هيدروكسيد الصوديوم وكربونات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الصوديوم</a:t>
            </a:r>
            <a:r>
              <a:rPr lang="ar-IQ" sz="2800" b="1" dirty="0" smtClean="0">
                <a:latin typeface="AlMohanad" pitchFamily="18" charset="-78"/>
                <a:cs typeface="AlMohanad" pitchFamily="18" charset="-78"/>
              </a:rPr>
              <a:t>).</a:t>
            </a:r>
            <a:endParaRPr lang="ar-SA" sz="28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None/>
            </a:pPr>
            <a:r>
              <a:rPr lang="ar-SA" sz="2800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ب- 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المعادن واملاحها( الصوديوم والأنتيمون والزرنيخ)</a:t>
            </a:r>
          </a:p>
          <a:p>
            <a:pPr>
              <a:lnSpc>
                <a:spcPct val="90000"/>
              </a:lnSpc>
            </a:pP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غازية</a:t>
            </a:r>
            <a:r>
              <a:rPr lang="ar-SA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: </a:t>
            </a:r>
            <a:endParaRPr lang="ar-SA" sz="28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غاز ثاني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اكسيد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الكبريت،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غاز الكلور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والبروم، أكاسيد النتروجين.</a:t>
            </a:r>
          </a:p>
          <a:p>
            <a:pPr>
              <a:lnSpc>
                <a:spcPct val="90000"/>
              </a:lnSpc>
            </a:pPr>
            <a:r>
              <a:rPr lang="ar-SA" sz="2800" b="1" dirty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أشد ضررا من المواد الأكالة السائلة أو الصلبة حيث تسبب </a:t>
            </a:r>
            <a:r>
              <a:rPr lang="ar-SA" sz="28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 اختناقا </a:t>
            </a:r>
            <a:r>
              <a:rPr lang="ar-SA" sz="2800" b="1" dirty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والتهابات </a:t>
            </a:r>
            <a:r>
              <a:rPr lang="ar-SA" sz="28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في </a:t>
            </a:r>
            <a:r>
              <a:rPr lang="ar-SA" sz="2800" b="1" dirty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الجهاز </a:t>
            </a:r>
            <a:r>
              <a:rPr lang="ar-SA" sz="28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التنفسي </a:t>
            </a:r>
            <a:r>
              <a:rPr lang="ar-SA" sz="2800" b="1" dirty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وتشنجات تؤدى الى الموت</a:t>
            </a:r>
          </a:p>
          <a:p>
            <a:pPr marL="0" indent="0">
              <a:lnSpc>
                <a:spcPct val="90000"/>
              </a:lnSpc>
              <a:buNone/>
            </a:pPr>
            <a:endParaRPr lang="ar-SA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r-SA" sz="28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515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41704" cy="1095490"/>
          </a:xfrm>
        </p:spPr>
        <p:txBody>
          <a:bodyPr>
            <a:normAutofit/>
          </a:bodyPr>
          <a:lstStyle/>
          <a:p>
            <a:pPr algn="r"/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ثالثا</a:t>
            </a:r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 المواد المؤكسدة:</a:t>
            </a:r>
            <a:endParaRPr lang="ar-S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412776"/>
            <a:ext cx="7992888" cy="468052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مواد 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ليست بالضرورة قابلة للاحتراق بحد ذاتها ولكنها تستطيع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عن طريق 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انطلاق الاكسجين منها ان تسبب أو تساعد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في 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احتراق مواد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أخرى.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تحفظ 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بكميات قليلة جداً في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المعمل.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المواد 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المؤكسدة العضوية من أخطر المواد لأنها  تعتبر الرأس الثالثة لمثلث 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الحريق (وقود-حرارة </a:t>
            </a:r>
            <a:r>
              <a:rPr lang="ar-IQ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أوكسجين).</a:t>
            </a:r>
            <a:endParaRPr lang="ar-IQ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90000"/>
              </a:lnSpc>
              <a:buNone/>
            </a:pPr>
            <a:r>
              <a:rPr lang="ar-IQ" sz="3000" dirty="0" smtClean="0">
                <a:latin typeface="AlMohanad" pitchFamily="18" charset="-78"/>
                <a:cs typeface="AlMohanad" pitchFamily="18" charset="-78"/>
              </a:rPr>
              <a:t>مثال ( </a:t>
            </a:r>
            <a:r>
              <a:rPr lang="ar-IQ" sz="3000" b="1" dirty="0" err="1" smtClean="0">
                <a:solidFill>
                  <a:srgbClr val="0070C0"/>
                </a:solidFill>
                <a:latin typeface="AlMohanad" pitchFamily="18" charset="-78"/>
                <a:cs typeface="AlMohanad" pitchFamily="18" charset="-78"/>
              </a:rPr>
              <a:t>برمنجنات</a:t>
            </a:r>
            <a:r>
              <a:rPr lang="ar-IQ" sz="3000" b="1" dirty="0" smtClean="0">
                <a:solidFill>
                  <a:srgbClr val="0070C0"/>
                </a:solidFill>
                <a:latin typeface="AlMohanad" pitchFamily="18" charset="-78"/>
                <a:cs typeface="AlMohanad" pitchFamily="18" charset="-78"/>
              </a:rPr>
              <a:t> البوتاسيوم , نترات الامونيوم </a:t>
            </a:r>
            <a:r>
              <a:rPr lang="ar-IQ" sz="3000" dirty="0" smtClean="0">
                <a:latin typeface="AlMohanad" pitchFamily="18" charset="-78"/>
                <a:cs typeface="AlMohanad" pitchFamily="18" charset="-78"/>
              </a:rPr>
              <a:t>)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4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9696" cy="763769"/>
          </a:xfrm>
        </p:spPr>
        <p:txBody>
          <a:bodyPr>
            <a:normAutofit/>
          </a:bodyPr>
          <a:lstStyle/>
          <a:p>
            <a:pPr algn="r"/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رابعاً: المواد المسرطنة:</a:t>
            </a:r>
            <a:endParaRPr lang="ar-S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أي </a:t>
            </a:r>
            <a:r>
              <a:rPr lang="ar-SA" sz="3000" b="1" dirty="0">
                <a:latin typeface="Times New Roman" pitchFamily="18" charset="0"/>
                <a:cs typeface="Times New Roman" pitchFamily="18" charset="0"/>
              </a:rPr>
              <a:t>مادة تسبب السرطان، أو تحفز حصوله في جسم الإنسان، ومنها ما هو واضح علاقته بالسرطان، ومنه ما يسبب السرطان بالتعرض له لفترات طويلة جدا، وتقسم المواد من حيث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تسببها بالسرطانات</a:t>
            </a:r>
            <a:r>
              <a:rPr lang="ar-IQ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إلى:-</a:t>
            </a:r>
            <a:r>
              <a:rPr lang="ar-SA" sz="3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ar-SA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المادة </a:t>
            </a:r>
            <a:r>
              <a:rPr lang="ar-SA" sz="3000" b="1" dirty="0">
                <a:latin typeface="Times New Roman" pitchFamily="18" charset="0"/>
                <a:cs typeface="Times New Roman" pitchFamily="18" charset="0"/>
              </a:rPr>
              <a:t>مسرطنة في حال وجود أدلة كافية من دراسات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وتجارب مختلفة </a:t>
            </a:r>
            <a:r>
              <a:rPr lang="ar-SA" sz="3000" b="1" dirty="0">
                <a:latin typeface="Times New Roman" pitchFamily="18" charset="0"/>
                <a:cs typeface="Times New Roman" pitchFamily="18" charset="0"/>
              </a:rPr>
              <a:t>كلها أشارت لنفس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الخلاصة.</a:t>
            </a:r>
            <a:r>
              <a:rPr lang="ar-IQ" sz="3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ar-IQ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بينزيدين </a:t>
            </a:r>
            <a:r>
              <a:rPr lang="ar-IQ" sz="3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ar-SA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ar-IQ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SA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ar-SA" sz="3000" b="1" dirty="0">
                <a:latin typeface="Times New Roman" pitchFamily="18" charset="0"/>
                <a:cs typeface="Times New Roman" pitchFamily="18" charset="0"/>
              </a:rPr>
              <a:t>مواد محتملة أنها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مسرطنة </a:t>
            </a:r>
            <a:r>
              <a:rPr lang="ar-SA" sz="3000" b="1" dirty="0">
                <a:latin typeface="Times New Roman" pitchFamily="18" charset="0"/>
                <a:cs typeface="Times New Roman" pitchFamily="18" charset="0"/>
              </a:rPr>
              <a:t>عندما تشير بعض الدراسات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إلى </a:t>
            </a:r>
            <a:r>
              <a:rPr lang="ar-SA" sz="3000" b="1" dirty="0">
                <a:latin typeface="Times New Roman" pitchFamily="18" charset="0"/>
                <a:cs typeface="Times New Roman" pitchFamily="18" charset="0"/>
              </a:rPr>
              <a:t>أن مادة معينة مسرطنة دون وجود تجارب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ودراسات كافية </a:t>
            </a:r>
            <a:r>
              <a:rPr lang="ar-SA" sz="3000" b="1" dirty="0">
                <a:latin typeface="Times New Roman" pitchFamily="18" charset="0"/>
                <a:cs typeface="Times New Roman" pitchFamily="18" charset="0"/>
              </a:rPr>
              <a:t>للجزم بذلك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r-IQ" sz="30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ar-IQ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ثنائي كلورو بينزيدين </a:t>
            </a:r>
            <a:r>
              <a:rPr lang="ar-IQ" sz="3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ar-SA" b="1" dirty="0"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68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7497688" cy="1095490"/>
          </a:xfrm>
        </p:spPr>
        <p:txBody>
          <a:bodyPr>
            <a:normAutofit/>
          </a:bodyPr>
          <a:lstStyle/>
          <a:p>
            <a:pPr algn="r"/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الأعضاء التي تتأثر بالمواد المسرطنة:-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628800"/>
            <a:ext cx="770485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  1. الرئة      2. الكبد</a:t>
            </a:r>
            <a:endParaRPr lang="ar-SA" sz="3200" b="1" dirty="0">
              <a:latin typeface="AlMohanad" pitchFamily="18" charset="-78"/>
              <a:cs typeface="AlMohanad" pitchFamily="18" charset="-78"/>
            </a:endParaRPr>
          </a:p>
          <a:p>
            <a:pPr marL="0" indent="0">
              <a:buNone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  3. الكل</a:t>
            </a:r>
            <a:r>
              <a:rPr lang="ar-IQ" sz="3200" b="1" dirty="0" smtClean="0">
                <a:latin typeface="AlMohanad" pitchFamily="18" charset="-78"/>
                <a:cs typeface="AlMohanad" pitchFamily="18" charset="-78"/>
              </a:rPr>
              <a:t>ى      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4. الجلد</a:t>
            </a:r>
          </a:p>
          <a:p>
            <a:pPr marL="0" indent="0">
              <a:buNone/>
            </a:pPr>
            <a:endParaRPr lang="ar-IQ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PT Bold Heading" pitchFamily="2" charset="-78"/>
            </a:endParaRPr>
          </a:p>
          <a:p>
            <a:pPr marL="0" indent="0">
              <a:buNone/>
            </a:pPr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الوقاية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: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PT Bold Heading" pitchFamily="2" charset="-78"/>
            </a:endParaRPr>
          </a:p>
          <a:p>
            <a:pPr marL="0" indent="0">
              <a:buNone/>
            </a:pPr>
            <a:r>
              <a:rPr lang="ar-IQ" sz="2800" b="1" dirty="0"/>
              <a:t>1</a:t>
            </a:r>
            <a:r>
              <a:rPr lang="ar-SA" sz="2800" b="1" dirty="0" smtClean="0"/>
              <a:t>.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عدم التعرض لها بشكل مباشر ( الاستنشاق، اللمس).</a:t>
            </a:r>
          </a:p>
          <a:p>
            <a:pPr marL="0" indent="0">
              <a:buNone/>
            </a:pP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2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. الالتزام باشتراطات الامن والسلامة الخاصة بالتعامل معها.</a:t>
            </a:r>
          </a:p>
          <a:p>
            <a:pPr marL="0" indent="0">
              <a:buNone/>
            </a:pPr>
            <a:r>
              <a:rPr lang="ar-SA" sz="2800" b="1" dirty="0"/>
              <a:t/>
            </a:r>
            <a:br>
              <a:rPr lang="ar-SA" sz="2800" b="1" dirty="0"/>
            </a:br>
            <a:endParaRPr lang="ar-SA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869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4815" y="721015"/>
            <a:ext cx="7493609" cy="1095490"/>
          </a:xfrm>
        </p:spPr>
        <p:txBody>
          <a:bodyPr>
            <a:normAutofit/>
          </a:bodyPr>
          <a:lstStyle/>
          <a:p>
            <a:pPr algn="r"/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خامساً: </a:t>
            </a: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المواد 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الملتهبة:</a:t>
            </a:r>
            <a:r>
              <a:rPr lang="ar-IQ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/>
            </a:r>
            <a:br>
              <a:rPr lang="ar-IQ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</a:b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17646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ar-SA" sz="2800" b="1" dirty="0" smtClean="0"/>
              <a:t> </a:t>
            </a:r>
            <a:r>
              <a:rPr lang="ar-SA" sz="3000" b="1" dirty="0">
                <a:latin typeface="AlMohanad" pitchFamily="18" charset="-78"/>
                <a:cs typeface="AlMohanad" pitchFamily="18" charset="-78"/>
              </a:rPr>
              <a:t>لها فاعلية شديدة حيث ترافق تفاعلاتها انفجارات كيميائية </a:t>
            </a: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قد</a:t>
            </a:r>
            <a:endParaRPr lang="ar-IQ" sz="3000" b="1" dirty="0" smtClean="0"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80000"/>
              </a:lnSpc>
              <a:buNone/>
            </a:pPr>
            <a:endParaRPr lang="ar-IQ" sz="3000" b="1" dirty="0" smtClean="0"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  تكون أحيانا مدمرة للمنشآت.</a:t>
            </a:r>
            <a:endParaRPr lang="ar-IQ" sz="3000" b="1" dirty="0" smtClean="0"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80000"/>
              </a:lnSpc>
              <a:buNone/>
            </a:pPr>
            <a:endParaRPr lang="ar-SA" sz="2800" b="1" dirty="0" smtClean="0"/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المذيبات سريعة </a:t>
            </a: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التطاير</a:t>
            </a:r>
            <a:r>
              <a:rPr lang="ar-IQ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(</a:t>
            </a:r>
            <a:r>
              <a:rPr lang="ar-SA" sz="3000" b="1" dirty="0">
                <a:latin typeface="AlMohanad" pitchFamily="18" charset="-78"/>
                <a:cs typeface="AlMohanad" pitchFamily="18" charset="-78"/>
              </a:rPr>
              <a:t>الأيثر – اسيتون –الكحولات)</a:t>
            </a:r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بعض انواع الغازات </a:t>
            </a:r>
            <a:r>
              <a:rPr lang="ar-IQ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    </a:t>
            </a: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( </a:t>
            </a:r>
            <a:r>
              <a:rPr lang="ar-SA" sz="3000" b="1" dirty="0">
                <a:latin typeface="AlMohanad" pitchFamily="18" charset="-78"/>
                <a:cs typeface="AlMohanad" pitchFamily="18" charset="-78"/>
              </a:rPr>
              <a:t>أول اكسيد الكربون –كبريتيد الهيدروجين- الميثان – </a:t>
            </a: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البروبان). </a:t>
            </a:r>
            <a:endParaRPr lang="ar-SA" sz="30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بعض المواد </a:t>
            </a: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السائلة</a:t>
            </a:r>
            <a:r>
              <a:rPr lang="ar-IQ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    </a:t>
            </a: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000" b="1" dirty="0">
                <a:latin typeface="AlMohanad" pitchFamily="18" charset="-78"/>
                <a:cs typeface="AlMohanad" pitchFamily="18" charset="-78"/>
              </a:rPr>
              <a:t>( </a:t>
            </a: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ال</a:t>
            </a:r>
            <a:r>
              <a:rPr lang="ar-IQ" sz="3000" b="1" dirty="0" smtClean="0">
                <a:latin typeface="AlMohanad" pitchFamily="18" charset="-78"/>
                <a:cs typeface="AlMohanad" pitchFamily="18" charset="-78"/>
              </a:rPr>
              <a:t>ت</a:t>
            </a: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لوين </a:t>
            </a:r>
            <a:r>
              <a:rPr lang="ar-SA" sz="3000" b="1" dirty="0">
                <a:latin typeface="AlMohanad" pitchFamily="18" charset="-78"/>
                <a:cs typeface="AlMohanad" pitchFamily="18" charset="-78"/>
              </a:rPr>
              <a:t>– الأحماض </a:t>
            </a: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العضوية).</a:t>
            </a:r>
            <a:endParaRPr lang="ar-SA" sz="30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chemeClr val="tx2"/>
                </a:solidFill>
              </a:rPr>
              <a:t> </a:t>
            </a:r>
            <a:r>
              <a:rPr lang="ar-SA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بعض المواد الصلبة </a:t>
            </a:r>
            <a:r>
              <a:rPr lang="ar-IQ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   </a:t>
            </a: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( </a:t>
            </a:r>
            <a:r>
              <a:rPr lang="ar-SA" sz="3000" b="1" dirty="0">
                <a:latin typeface="AlMohanad" pitchFamily="18" charset="-78"/>
                <a:cs typeface="AlMohanad" pitchFamily="18" charset="-78"/>
              </a:rPr>
              <a:t>أملاح المواد الكيمائية العطرية مثل كلوريد </a:t>
            </a: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البنزين).</a:t>
            </a:r>
            <a:r>
              <a:rPr lang="ar-SA" sz="2800" b="1" dirty="0"/>
              <a:t/>
            </a:r>
            <a:br>
              <a:rPr lang="ar-SA" sz="2800" b="1" dirty="0"/>
            </a:br>
            <a:endParaRPr lang="ar-SA" b="1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33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7497688" cy="1095490"/>
          </a:xfrm>
        </p:spPr>
        <p:txBody>
          <a:bodyPr>
            <a:normAutofit/>
          </a:bodyPr>
          <a:lstStyle/>
          <a:p>
            <a:pPr algn="r"/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الوقاية من مخاطر المواد الكيمائية الملتهبة </a:t>
            </a:r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</a:t>
            </a:r>
            <a:endParaRPr lang="ar-S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51125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ar-SA" sz="3600" b="1" dirty="0" smtClean="0"/>
              <a:t> -</a:t>
            </a:r>
            <a:r>
              <a:rPr lang="ar-SA" sz="3600" b="1" dirty="0">
                <a:latin typeface="AlMohanad" pitchFamily="18" charset="-78"/>
                <a:cs typeface="AlMohanad" pitchFamily="18" charset="-78"/>
              </a:rPr>
              <a:t>يجب اطفاء جميع مصادر الاشتعال ذات اللهب </a:t>
            </a:r>
            <a:r>
              <a:rPr lang="ar-SA" sz="3600" b="1" dirty="0" smtClean="0">
                <a:latin typeface="AlMohanad" pitchFamily="18" charset="-78"/>
                <a:cs typeface="AlMohanad" pitchFamily="18" charset="-78"/>
              </a:rPr>
              <a:t>المكشوف.</a:t>
            </a:r>
            <a:endParaRPr lang="ar-SA" sz="36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3600" b="1" dirty="0" smtClean="0"/>
              <a:t> -</a:t>
            </a:r>
            <a:r>
              <a:rPr lang="ar-SA" sz="3600" b="1" dirty="0" smtClean="0">
                <a:latin typeface="AlMohanad" pitchFamily="18" charset="-78"/>
                <a:cs typeface="AlMohanad" pitchFamily="18" charset="-78"/>
              </a:rPr>
              <a:t>عدم </a:t>
            </a:r>
            <a:r>
              <a:rPr lang="ar-SA" sz="3600" b="1" dirty="0">
                <a:latin typeface="AlMohanad" pitchFamily="18" charset="-78"/>
                <a:cs typeface="AlMohanad" pitchFamily="18" charset="-78"/>
              </a:rPr>
              <a:t>نقل المواد الملتهبة مع مواد متفجرة أو سامة أو </a:t>
            </a:r>
            <a:r>
              <a:rPr lang="ar-SA" sz="3600" b="1" dirty="0" smtClean="0">
                <a:latin typeface="AlMohanad" pitchFamily="18" charset="-78"/>
                <a:cs typeface="AlMohanad" pitchFamily="18" charset="-78"/>
              </a:rPr>
              <a:t>مؤكسدة.</a:t>
            </a:r>
            <a:endParaRPr lang="ar-SA" sz="36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3600" b="1" dirty="0" smtClean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600" b="1" dirty="0" smtClean="0"/>
              <a:t>-</a:t>
            </a:r>
            <a:r>
              <a:rPr lang="ar-SA" sz="3600" b="1" dirty="0" smtClean="0">
                <a:latin typeface="AlMohanad" pitchFamily="18" charset="-78"/>
                <a:cs typeface="AlMohanad" pitchFamily="18" charset="-78"/>
              </a:rPr>
              <a:t>عدم </a:t>
            </a:r>
            <a:r>
              <a:rPr lang="ar-SA" sz="3600" b="1" dirty="0">
                <a:latin typeface="AlMohanad" pitchFamily="18" charset="-78"/>
                <a:cs typeface="AlMohanad" pitchFamily="18" charset="-78"/>
              </a:rPr>
              <a:t>تخزين المواد الملتهبة مع </a:t>
            </a:r>
            <a:r>
              <a:rPr lang="ar-SA" sz="3600" b="1" dirty="0" smtClean="0">
                <a:latin typeface="AlMohanad" pitchFamily="18" charset="-78"/>
                <a:cs typeface="AlMohanad" pitchFamily="18" charset="-78"/>
              </a:rPr>
              <a:t>الأحماض. </a:t>
            </a:r>
            <a:endParaRPr lang="ar-SA" sz="36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3600" b="1" dirty="0" smtClean="0"/>
              <a:t> -</a:t>
            </a:r>
            <a:r>
              <a:rPr lang="ar-SA" sz="3600" b="1" dirty="0" smtClean="0">
                <a:latin typeface="AlMohanad" pitchFamily="18" charset="-78"/>
                <a:cs typeface="AlMohanad" pitchFamily="18" charset="-78"/>
              </a:rPr>
              <a:t>عدم </a:t>
            </a:r>
            <a:r>
              <a:rPr lang="ar-SA" sz="3600" b="1" dirty="0">
                <a:latin typeface="AlMohanad" pitchFamily="18" charset="-78"/>
                <a:cs typeface="AlMohanad" pitchFamily="18" charset="-78"/>
              </a:rPr>
              <a:t>تسخين  سوائل هذه المواد على لهب مباشر بل </a:t>
            </a:r>
            <a:r>
              <a:rPr lang="ar-SA" sz="3600" b="1" dirty="0" smtClean="0">
                <a:latin typeface="AlMohanad" pitchFamily="18" charset="-78"/>
                <a:cs typeface="AlMohanad" pitchFamily="18" charset="-78"/>
              </a:rPr>
              <a:t>في </a:t>
            </a:r>
            <a:r>
              <a:rPr lang="ar-SA" sz="3600" b="1" dirty="0">
                <a:latin typeface="AlMohanad" pitchFamily="18" charset="-78"/>
                <a:cs typeface="AlMohanad" pitchFamily="18" charset="-78"/>
              </a:rPr>
              <a:t>حمام </a:t>
            </a:r>
            <a:r>
              <a:rPr lang="ar-SA" sz="3600" b="1" dirty="0" smtClean="0">
                <a:latin typeface="AlMohanad" pitchFamily="18" charset="-78"/>
                <a:cs typeface="AlMohanad" pitchFamily="18" charset="-78"/>
              </a:rPr>
              <a:t> مائي.</a:t>
            </a:r>
            <a:r>
              <a:rPr lang="ar-SA" sz="3600" b="1" dirty="0"/>
              <a:t/>
            </a:r>
            <a:br>
              <a:rPr lang="ar-SA" sz="3600" b="1" dirty="0"/>
            </a:br>
            <a:endParaRPr lang="ar-SA" sz="3200" b="1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050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7497688" cy="907785"/>
          </a:xfrm>
        </p:spPr>
        <p:txBody>
          <a:bodyPr>
            <a:normAutofit/>
          </a:bodyPr>
          <a:lstStyle/>
          <a:p>
            <a:pPr algn="r"/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سادساً </a:t>
            </a: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:المواد المشتعلة: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628800"/>
            <a:ext cx="7704856" cy="46085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ar-SA" sz="3200" b="1" dirty="0">
                <a:latin typeface="AlMohanad" pitchFamily="18" charset="-78"/>
                <a:cs typeface="AlMohanad" pitchFamily="18" charset="-78"/>
              </a:rPr>
              <a:t>هذه المواد تشتعل 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في </a:t>
            </a: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درجة حرارة 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الغرفة(مثلث </a:t>
            </a: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الحريق 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وقود</a:t>
            </a:r>
            <a:r>
              <a:rPr lang="ar-IQ" sz="3200" b="1" dirty="0" smtClean="0">
                <a:latin typeface="AlMohanad" pitchFamily="18" charset="-78"/>
                <a:cs typeface="AlMohanad" pitchFamily="18" charset="-78"/>
              </a:rPr>
              <a:t>-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حرارة</a:t>
            </a:r>
            <a:r>
              <a:rPr lang="ar-IQ" sz="3200" b="1" dirty="0" smtClean="0">
                <a:latin typeface="AlMohanad" pitchFamily="18" charset="-78"/>
                <a:cs typeface="AlMohanad" pitchFamily="18" charset="-78"/>
              </a:rPr>
              <a:t>-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اوكسجين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).</a:t>
            </a:r>
            <a:endParaRPr lang="en-US" sz="3200" b="1" dirty="0"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أمثلة </a:t>
            </a:r>
            <a:r>
              <a:rPr lang="ar-SA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للمواد الشديدة 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الاشتعال:</a:t>
            </a:r>
            <a:endParaRPr lang="ar-SA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  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 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ثاني </a:t>
            </a:r>
            <a:r>
              <a:rPr lang="ar-SA" sz="3200" b="1" dirty="0">
                <a:latin typeface="AlMohanad" pitchFamily="18" charset="-78"/>
                <a:cs typeface="AlMohanad" pitchFamily="18" charset="-78"/>
              </a:rPr>
              <a:t>كبريتيد 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الكربون. </a:t>
            </a:r>
            <a:endParaRPr lang="ar-SA" sz="3200" b="1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  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الكحول.</a:t>
            </a:r>
            <a:endParaRPr lang="ar-SA" sz="3200" b="1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  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البنزين.</a:t>
            </a:r>
            <a:endParaRPr lang="ar-SA" sz="3200" b="1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  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الأيثر. </a:t>
            </a:r>
            <a:endParaRPr lang="ar-SA" sz="32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None/>
            </a:pPr>
            <a:r>
              <a:rPr lang="ar-IQ" sz="3200" b="1" dirty="0" smtClean="0">
                <a:latin typeface="AlMohanad" pitchFamily="18" charset="-78"/>
                <a:cs typeface="AlMohanad" pitchFamily="18" charset="-78"/>
              </a:rPr>
              <a:t>  </a:t>
            </a:r>
            <a:r>
              <a:rPr lang="ar-SA" sz="32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لا يجوز تسخين هذه السوائل في اناء مفتوح قريبا من لهب</a:t>
            </a:r>
            <a:r>
              <a:rPr lang="ar-IQ" sz="32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2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بل تسخن في حمام مائي</a:t>
            </a:r>
            <a:r>
              <a:rPr lang="ar-IQ" sz="32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 , </a:t>
            </a:r>
            <a:r>
              <a:rPr lang="ar-SA" sz="32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 تقليل كميات هذه المواد داخل</a:t>
            </a:r>
            <a:r>
              <a:rPr lang="ar-IQ" sz="3200" b="1" dirty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2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المعامل </a:t>
            </a:r>
            <a:r>
              <a:rPr lang="ar-IQ" sz="32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و</a:t>
            </a:r>
            <a:r>
              <a:rPr lang="ar-SA" sz="32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 استخدامها في جو جيد التهوية.</a:t>
            </a: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16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7497688" cy="1095490"/>
          </a:xfrm>
        </p:spPr>
        <p:txBody>
          <a:bodyPr>
            <a:normAutofit/>
          </a:bodyPr>
          <a:lstStyle/>
          <a:p>
            <a:pPr algn="just"/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طريقة حفظ المواد </a:t>
            </a:r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المشتعلة:</a:t>
            </a:r>
            <a:endParaRPr lang="ar-S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5112568"/>
          </a:xfrm>
        </p:spPr>
        <p:txBody>
          <a:bodyPr>
            <a:normAutofit/>
          </a:bodyPr>
          <a:lstStyle/>
          <a:p>
            <a:r>
              <a:rPr lang="ar-SA" sz="3200" b="1" dirty="0">
                <a:latin typeface="AlMohanad" pitchFamily="18" charset="-78"/>
                <a:cs typeface="AlMohanad" pitchFamily="18" charset="-78"/>
              </a:rPr>
              <a:t>تحفظ  في مكان مظلم بعيداً عن الشمس.</a:t>
            </a:r>
          </a:p>
          <a:p>
            <a:r>
              <a:rPr lang="ar-SA" sz="3200" b="1" dirty="0">
                <a:latin typeface="AlMohanad" pitchFamily="18" charset="-78"/>
                <a:cs typeface="AlMohanad" pitchFamily="18" charset="-78"/>
              </a:rPr>
              <a:t>توضع هذه المواد في رمل مندى بالماء وطبقة سميكة من كربونات الصوديوم توضع الزجاجات قائمة فوق هذه الوسادة متباعدة قليلاً أو توضع على الرف السفلي بعد فرشه بالرمل المندى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.</a:t>
            </a:r>
            <a:endParaRPr lang="en-US" sz="3200" b="1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80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69696" cy="691761"/>
          </a:xfrm>
        </p:spPr>
        <p:txBody>
          <a:bodyPr>
            <a:normAutofit/>
          </a:bodyPr>
          <a:lstStyle/>
          <a:p>
            <a:pPr algn="r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سابعاً: المواد 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المتفجرة: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196752"/>
            <a:ext cx="7704856" cy="51125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ar-SA" sz="2600" b="1" dirty="0" smtClean="0">
                <a:latin typeface="Tahoma" pitchFamily="34" charset="0"/>
              </a:rPr>
              <a:t>هي </a:t>
            </a:r>
            <a:r>
              <a:rPr lang="ar-SA" sz="2600" b="1" dirty="0">
                <a:latin typeface="Tahoma" pitchFamily="34" charset="0"/>
              </a:rPr>
              <a:t>المواد التي تسبب انفجارا عند تعرضها لصدمة أو عند سقوطها أو تعرضها للهب أو </a:t>
            </a:r>
            <a:r>
              <a:rPr lang="ar-SA" sz="2600" b="1" dirty="0" smtClean="0">
                <a:latin typeface="Tahoma" pitchFamily="34" charset="0"/>
              </a:rPr>
              <a:t>تسخينها. </a:t>
            </a:r>
            <a:endParaRPr lang="ar-SA" sz="2600" b="1" dirty="0">
              <a:latin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ar-SA" sz="3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أمثلة </a:t>
            </a:r>
            <a:r>
              <a:rPr lang="ar-SA" sz="3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للمواد الشديدة </a:t>
            </a:r>
            <a:r>
              <a:rPr lang="ar-SA" sz="3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الاشتعال:</a:t>
            </a:r>
            <a:endParaRPr lang="ar-SA" sz="3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 algn="r">
              <a:spcBef>
                <a:spcPct val="50000"/>
              </a:spcBef>
              <a:buNone/>
            </a:pPr>
            <a:r>
              <a:rPr lang="ar-IQ" sz="26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1.</a:t>
            </a:r>
            <a:r>
              <a:rPr lang="ar-SA" sz="26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فوق </a:t>
            </a:r>
            <a:r>
              <a:rPr lang="ar-SA" sz="2600" b="1" dirty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اكاسيد الإيثرات :</a:t>
            </a:r>
            <a:endParaRPr lang="en-US" sz="2600" b="1" dirty="0">
              <a:solidFill>
                <a:srgbClr val="C00000"/>
              </a:solidFill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US" sz="2600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en-US" sz="2600" b="1" dirty="0" smtClean="0">
                <a:latin typeface="AlMohanad" pitchFamily="18" charset="-78"/>
                <a:cs typeface="AlMohanad" pitchFamily="18" charset="-78"/>
              </a:rPr>
              <a:t>  </a:t>
            </a:r>
            <a:r>
              <a:rPr lang="ar-SA" sz="2600" b="1" dirty="0" smtClean="0">
                <a:latin typeface="AlMohanad" pitchFamily="18" charset="-78"/>
                <a:cs typeface="AlMohanad" pitchFamily="18" charset="-78"/>
              </a:rPr>
              <a:t>تتحول </a:t>
            </a:r>
            <a:r>
              <a:rPr lang="ar-SA" sz="2600" b="1" dirty="0">
                <a:latin typeface="AlMohanad" pitchFamily="18" charset="-78"/>
                <a:cs typeface="AlMohanad" pitchFamily="18" charset="-78"/>
              </a:rPr>
              <a:t>الايثرات الى فوق اكسيد الايثرات في وجود الهواء والضوء ويحدث انفجاراً عند تبخير هذه الأكاسيد </a:t>
            </a:r>
            <a:r>
              <a:rPr lang="ar-SA" sz="2600" b="1" dirty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لذلك يجب حفظ الايثر الجاف بعيداً عن الهواء والضوء حتى لا يتحول جزء منه الى فوق </a:t>
            </a:r>
            <a:r>
              <a:rPr lang="ar-SA" sz="26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أكسيد</a:t>
            </a:r>
            <a:r>
              <a:rPr lang="ar-IQ" sz="26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.</a:t>
            </a:r>
            <a:endParaRPr lang="ar-SA" sz="2600" b="1" dirty="0">
              <a:solidFill>
                <a:srgbClr val="C00000"/>
              </a:solidFill>
              <a:latin typeface="AlMohanad" pitchFamily="18" charset="-78"/>
              <a:cs typeface="AlMohanad" pitchFamily="18" charset="-78"/>
            </a:endParaRPr>
          </a:p>
          <a:p>
            <a:pPr algn="just">
              <a:spcBef>
                <a:spcPct val="50000"/>
              </a:spcBef>
            </a:pPr>
            <a:r>
              <a:rPr lang="ar-SA" sz="2600" b="1" dirty="0">
                <a:latin typeface="AlMohanad" pitchFamily="18" charset="-78"/>
                <a:cs typeface="AlMohanad" pitchFamily="18" charset="-78"/>
              </a:rPr>
              <a:t>وعموما فوق الآكاسيد  مثل فوق آكاسيد الاحماض تعتبر مواد متفجرة لذلك يجبب الحذر منها اثناء </a:t>
            </a:r>
            <a:r>
              <a:rPr lang="ar-SA" sz="2600" b="1" dirty="0" smtClean="0">
                <a:latin typeface="AlMohanad" pitchFamily="18" charset="-78"/>
                <a:cs typeface="AlMohanad" pitchFamily="18" charset="-78"/>
              </a:rPr>
              <a:t>استعمالها.</a:t>
            </a:r>
            <a:endParaRPr lang="ar-SA" sz="2600" b="1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ar-IQ" sz="26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2.</a:t>
            </a:r>
            <a:r>
              <a:rPr lang="ar-SA" sz="26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ح</a:t>
            </a:r>
            <a:r>
              <a:rPr lang="ar-IQ" sz="26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ا</a:t>
            </a:r>
            <a:r>
              <a:rPr lang="ar-SA" sz="26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مض البيركلوريك: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ar-SA" sz="2600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600" b="1" dirty="0" smtClean="0">
                <a:latin typeface="AlMohanad" pitchFamily="18" charset="-78"/>
                <a:cs typeface="AlMohanad" pitchFamily="18" charset="-78"/>
              </a:rPr>
              <a:t>   </a:t>
            </a:r>
            <a:r>
              <a:rPr lang="ar-SA" sz="2600" b="1" dirty="0">
                <a:latin typeface="AlMohanad" pitchFamily="18" charset="-78"/>
                <a:cs typeface="AlMohanad" pitchFamily="18" charset="-78"/>
              </a:rPr>
              <a:t>يسبب هذا الحمض مع المركبات العضوية وغير العضوية سهلة الاكسدة انفجاراً لذلك يجب ان يستخدم هذا الحمض في المختبر  بحذر بالغ.</a:t>
            </a:r>
          </a:p>
          <a:p>
            <a:pPr rtl="0">
              <a:spcBef>
                <a:spcPct val="50000"/>
              </a:spcBef>
            </a:pPr>
            <a:endParaRPr lang="ar-SA" sz="2800" b="1" dirty="0">
              <a:latin typeface="Tahoma" pitchFamily="34" charset="0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69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692696"/>
            <a:ext cx="7704856" cy="46085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ar-SA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في حالة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نزول هذا الحمض على الأرض يجب ان يعادل فوراً بواسطة كربونات الصوديوم ثم يغسل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بالماء.</a:t>
            </a:r>
            <a:endParaRPr lang="ar-SA" sz="2800" b="1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ar-SA" sz="2800" b="1" dirty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3-  مركبات </a:t>
            </a:r>
            <a:r>
              <a:rPr lang="ar-SA" sz="28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النيترو: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ar-IQ" sz="2800" b="1" dirty="0" smtClean="0">
                <a:latin typeface="AlMohanad" pitchFamily="18" charset="-78"/>
                <a:cs typeface="AlMohanad" pitchFamily="18" charset="-78"/>
              </a:rPr>
              <a:t>أ- </a:t>
            </a:r>
            <a:r>
              <a:rPr lang="ar-SA" sz="28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الأروماتية :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هي مركبات عضوية هيدروكربونية غير مشبعة تشترك مع بعضها في احتوائها على حلقة بنزين.</a:t>
            </a:r>
            <a:r>
              <a:rPr lang="ar-SA" sz="2800" b="1" dirty="0" smtClean="0"/>
              <a:t/>
            </a:r>
            <a:br>
              <a:rPr lang="ar-SA" sz="2800" b="1" dirty="0" smtClean="0"/>
            </a:b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 مثل(ثنائي نيترو بنزين- ثلاثي نيترو فينول -ثلاثي نيترو </a:t>
            </a:r>
            <a:r>
              <a:rPr lang="ar-IQ" sz="2800" b="1" dirty="0" smtClean="0">
                <a:latin typeface="AlMohanad" pitchFamily="18" charset="-78"/>
                <a:cs typeface="AlMohanad" pitchFamily="18" charset="-78"/>
              </a:rPr>
              <a:t>تل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وين).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ar-IQ" sz="2800" b="1" dirty="0" smtClean="0">
                <a:latin typeface="AlMohanad" pitchFamily="18" charset="-78"/>
                <a:cs typeface="AlMohanad" pitchFamily="18" charset="-78"/>
              </a:rPr>
              <a:t>ب- </a:t>
            </a:r>
            <a:r>
              <a:rPr lang="ar-SA" sz="28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غيراروماتية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:مثل(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نيترو جليسرين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-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نيترو جليكول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-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نيترو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سيليلوز). </a:t>
            </a:r>
            <a:endParaRPr lang="ar-SA" sz="2800" b="1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ج- </a:t>
            </a:r>
            <a:r>
              <a:rPr lang="ar-SA" sz="2800" b="1" dirty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غير </a:t>
            </a:r>
            <a:r>
              <a:rPr lang="ar-SA" sz="28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عضوية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: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مثل نترات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الأمونيوم،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لذلك يجب خزن كل مركبات النيترو بعيدا عن اللهب أو تفادي تعرضها للشمس أو الشرارات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الكهرب</a:t>
            </a:r>
            <a:r>
              <a:rPr lang="ar-IQ" sz="2800" b="1" dirty="0" err="1" smtClean="0">
                <a:latin typeface="AlMohanad" pitchFamily="18" charset="-78"/>
                <a:cs typeface="AlMohanad" pitchFamily="18" charset="-78"/>
              </a:rPr>
              <a:t>ائ</a:t>
            </a:r>
            <a:r>
              <a:rPr lang="ar-SA" sz="2800" b="1" dirty="0" err="1" smtClean="0">
                <a:latin typeface="AlMohanad" pitchFamily="18" charset="-78"/>
                <a:cs typeface="AlMohanad" pitchFamily="18" charset="-78"/>
              </a:rPr>
              <a:t>ية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.</a:t>
            </a:r>
            <a:endParaRPr lang="ar-SA" sz="2800" b="1" dirty="0">
              <a:latin typeface="AlMohanad" pitchFamily="18" charset="-78"/>
              <a:cs typeface="AlMohanad" pitchFamily="18" charset="-78"/>
            </a:endParaRPr>
          </a:p>
          <a:p>
            <a:pPr marL="514350" indent="-514350" algn="just">
              <a:buFont typeface="+mj-lt"/>
              <a:buAutoNum type="arabicPeriod"/>
            </a:pPr>
            <a:endParaRPr lang="ar-SA" sz="28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45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772400" cy="1470025"/>
          </a:xfrm>
        </p:spPr>
        <p:txBody>
          <a:bodyPr>
            <a:normAutofit/>
          </a:bodyPr>
          <a:lstStyle/>
          <a:p>
            <a:r>
              <a:rPr lang="ar-S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FS_Salem" pitchFamily="2" charset="-78"/>
              </a:rPr>
              <a:t>السلامة في المختبرات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552728" cy="15121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ar-SA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CS  Yaqout Extra Bold" pitchFamily="2" charset="-78"/>
            </a:endParaRPr>
          </a:p>
          <a:p>
            <a:r>
              <a:rPr lang="ar-S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CS  Yaqout Extra Bold" pitchFamily="2" charset="-78"/>
              </a:rPr>
              <a:t>السلامة في المختبرات تعتمد عليك أولاً</a:t>
            </a:r>
            <a:endParaRPr lang="ar-SA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CS  Yaqout Extra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55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7497688" cy="691761"/>
          </a:xfrm>
        </p:spPr>
        <p:txBody>
          <a:bodyPr>
            <a:normAutofit/>
          </a:bodyPr>
          <a:lstStyle/>
          <a:p>
            <a:pPr algn="just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ثامناً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 المواد المشعة: 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60851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هي </a:t>
            </a: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المواد التي تصدر إشعاعات الفا وبيتا و جاما ونيترونات.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يجب </a:t>
            </a: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الحرص في التعامل مع هذه المواد المشعة واتخاذ  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التدابير </a:t>
            </a: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الازمة للوقاية من 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الإشعاع. </a:t>
            </a:r>
            <a:endParaRPr lang="en-US" sz="3200" b="1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r>
              <a:rPr lang="ar-SA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في المختبرات من 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أمثلتها: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اليود. 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الفسفور.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اليورانيوم. 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غيرها</a:t>
            </a:r>
            <a:r>
              <a:rPr lang="ar-SA" sz="3200" b="1" dirty="0">
                <a:latin typeface="AlMohanad" pitchFamily="18" charset="-78"/>
                <a:cs typeface="AlMohanad" pitchFamily="18" charset="-78"/>
              </a:rPr>
              <a:t>.</a:t>
            </a:r>
          </a:p>
          <a:p>
            <a:pPr marL="400050" lvl="1" indent="0" algn="just">
              <a:buNone/>
            </a:pPr>
            <a:endParaRPr lang="ar-S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436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Image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62" y="3635062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Image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8127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Image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8127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Image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62" y="158127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Image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40" y="3650813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Image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62" y="364502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Image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16" y="363867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Image4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127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Image4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363" y="364502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40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1845" y="2174703"/>
            <a:ext cx="8229600" cy="864096"/>
          </a:xfrm>
        </p:spPr>
        <p:txBody>
          <a:bodyPr>
            <a:noAutofit/>
          </a:bodyPr>
          <a:lstStyle/>
          <a:p>
            <a:r>
              <a:rPr lang="ar-SA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معدات الوقاية</a:t>
            </a:r>
            <a:endParaRPr lang="ar-SA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28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Image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54" y="145138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Image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2875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Image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2875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Image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Image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3380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Image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عنوان 17"/>
          <p:cNvSpPr>
            <a:spLocks noGrp="1"/>
          </p:cNvSpPr>
          <p:nvPr>
            <p:ph type="title"/>
          </p:nvPr>
        </p:nvSpPr>
        <p:spPr>
          <a:xfrm>
            <a:off x="683568" y="285750"/>
            <a:ext cx="8229600" cy="1143000"/>
          </a:xfrm>
        </p:spPr>
        <p:txBody>
          <a:bodyPr>
            <a:normAutofit/>
          </a:bodyPr>
          <a:lstStyle/>
          <a:p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أدوات </a:t>
            </a: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السلامة الشخصية</a:t>
            </a:r>
          </a:p>
        </p:txBody>
      </p:sp>
    </p:spTree>
    <p:extLst>
      <p:ext uri="{BB962C8B-B14F-4D97-AF65-F5344CB8AC3E}">
        <p14:creationId xmlns:p14="http://schemas.microsoft.com/office/powerpoint/2010/main" val="42528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246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age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246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Image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47" y="3851702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Image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246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Image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37767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Image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58" y="3861048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Image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23376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عنوان 13"/>
          <p:cNvSpPr>
            <a:spLocks noGrp="1"/>
          </p:cNvSpPr>
          <p:nvPr>
            <p:ph type="title"/>
          </p:nvPr>
        </p:nvSpPr>
        <p:spPr>
          <a:xfrm>
            <a:off x="1089402" y="548680"/>
            <a:ext cx="6965245" cy="1202485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ممارسات خاطئة في المعامل</a:t>
            </a:r>
          </a:p>
        </p:txBody>
      </p:sp>
    </p:spTree>
    <p:extLst>
      <p:ext uri="{BB962C8B-B14F-4D97-AF65-F5344CB8AC3E}">
        <p14:creationId xmlns:p14="http://schemas.microsoft.com/office/powerpoint/2010/main" val="42528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title"/>
          </p:nvPr>
        </p:nvSpPr>
        <p:spPr>
          <a:xfrm>
            <a:off x="626119" y="404664"/>
            <a:ext cx="8229600" cy="1143000"/>
          </a:xfrm>
        </p:spPr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تجهيزات الطوارئ</a:t>
            </a:r>
            <a:endParaRPr lang="ar-S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22" name="Picture 4" descr="Image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008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Image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807" y="14008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Image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807" y="3933056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Image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106" y="3999731"/>
            <a:ext cx="18002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Image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 descr="Image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0894"/>
            <a:ext cx="18002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20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91680" y="1772816"/>
            <a:ext cx="6573416" cy="1656184"/>
          </a:xfrm>
        </p:spPr>
        <p:txBody>
          <a:bodyPr>
            <a:noAutofit/>
          </a:bodyPr>
          <a:lstStyle/>
          <a:p>
            <a:r>
              <a:rPr lang="ar-SA" sz="6000" b="1" dirty="0" smtClean="0">
                <a:solidFill>
                  <a:srgbClr val="C00000"/>
                </a:solidFill>
                <a:latin typeface="Aldhabi" pitchFamily="2" charset="-78"/>
                <a:cs typeface="Aldhabi" pitchFamily="2" charset="-78"/>
              </a:rPr>
              <a:t/>
            </a:r>
            <a:br>
              <a:rPr lang="ar-SA" sz="6000" b="1" dirty="0" smtClean="0">
                <a:solidFill>
                  <a:srgbClr val="C00000"/>
                </a:solidFill>
                <a:latin typeface="Aldhabi" pitchFamily="2" charset="-78"/>
                <a:cs typeface="Aldhabi" pitchFamily="2" charset="-78"/>
              </a:rPr>
            </a:br>
            <a:r>
              <a:rPr lang="ar-S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وضع وثيقة السلامة في المختبرات</a:t>
            </a:r>
            <a:endParaRPr lang="ar-S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507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886251"/>
            <a:ext cx="331358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66262"/>
            <a:ext cx="3282280" cy="110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01214"/>
            <a:ext cx="3282279" cy="113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82888"/>
            <a:ext cx="328227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3456384" cy="10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66924"/>
            <a:ext cx="34563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47" y="2731020"/>
            <a:ext cx="3456383" cy="110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46" y="3832471"/>
            <a:ext cx="3456384" cy="113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46" y="4977172"/>
            <a:ext cx="345638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282279" cy="10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0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476672"/>
            <a:ext cx="8229600" cy="1095490"/>
          </a:xfrm>
        </p:spPr>
        <p:txBody>
          <a:bodyPr>
            <a:normAutofit/>
          </a:bodyPr>
          <a:lstStyle/>
          <a:p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السلامة الكيميائية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1484784"/>
            <a:ext cx="7632848" cy="37444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اجراءات </a:t>
            </a:r>
            <a:r>
              <a:rPr lang="ar-SA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السلامة الكيميائية وضعت لحماية البيئة والعاملين في المختبرات من الأضرار المحتملة، ومن هذه الاجراءات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:</a:t>
            </a:r>
            <a:endParaRPr lang="ar-SA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ملصقات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التعريف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الأصلية.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التخزين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السليم.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كشوف بيانات السلامة للمواد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الكيميائية.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44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7242720" cy="1143000"/>
          </a:xfrm>
        </p:spPr>
        <p:txBody>
          <a:bodyPr>
            <a:norm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كشوف </a:t>
            </a:r>
            <a:r>
              <a:rPr lang="ar-S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بيانات السلامة للمواد الكيميائية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63888" y="1412776"/>
            <a:ext cx="5010472" cy="3240360"/>
          </a:xfrm>
        </p:spPr>
        <p:txBody>
          <a:bodyPr>
            <a:noAutofit/>
          </a:bodyPr>
          <a:lstStyle/>
          <a:p>
            <a:pPr marL="400050" lvl="1" indent="0" algn="just">
              <a:buNone/>
            </a:pPr>
            <a:endParaRPr lang="ar-SA" sz="2800" b="1" dirty="0">
              <a:latin typeface="Tahoma" pitchFamily="34" charset="0"/>
            </a:endParaRP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يجب أن يكون مكان هذه الكشوفات معروفاً للجميع.</a:t>
            </a: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يجب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أن تكون هذه الكشوفات متاحةً للجميع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قبل أن تستخدم أي مادة كيميائية (خاصة الجديدة منها)، يجب قراءة البطاقة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الخاصة بها بعناية.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lvl="1" indent="-342900" algn="just">
              <a:buFont typeface="Wingdings" pitchFamily="2" charset="2"/>
              <a:buChar char="ü"/>
            </a:pPr>
            <a:endParaRPr lang="ar-SA" sz="2400" b="1" dirty="0">
              <a:latin typeface="Verdana" pitchFamily="34" charset="0"/>
              <a:cs typeface="Simplified Arabic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6" name="Picture 4" descr="ms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80" y="2060848"/>
            <a:ext cx="266429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4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06016" y="2276872"/>
            <a:ext cx="7524328" cy="1019471"/>
          </a:xfrm>
        </p:spPr>
        <p:txBody>
          <a:bodyPr>
            <a:noAutofit/>
          </a:bodyPr>
          <a:lstStyle/>
          <a:p>
            <a:r>
              <a:rPr lang="ar-IQ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Mohanad" pitchFamily="18" charset="-78"/>
                <a:ea typeface="+mn-ea"/>
                <a:cs typeface="ACS  Yaqout Extra Bold" pitchFamily="2" charset="-78"/>
              </a:rPr>
              <a:t>يقولون</a:t>
            </a:r>
            <a:br>
              <a:rPr lang="ar-IQ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Mohanad" pitchFamily="18" charset="-78"/>
                <a:ea typeface="+mn-ea"/>
                <a:cs typeface="ACS  Yaqout Extra Bold" pitchFamily="2" charset="-78"/>
              </a:rPr>
            </a:br>
            <a:r>
              <a:rPr lang="ar-S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Mohanad" pitchFamily="18" charset="-78"/>
                <a:ea typeface="+mn-ea"/>
                <a:cs typeface="ACS  Yaqout Extra Bold" pitchFamily="2" charset="-78"/>
              </a:rPr>
              <a:t>وراء </a:t>
            </a:r>
            <a:r>
              <a:rPr lang="ar-SA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Mohanad" pitchFamily="18" charset="-78"/>
                <a:ea typeface="+mn-ea"/>
                <a:cs typeface="ACS  Yaqout Extra Bold" pitchFamily="2" charset="-78"/>
              </a:rPr>
              <a:t>كل خطر </a:t>
            </a:r>
            <a:r>
              <a:rPr lang="ar-S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Mohanad" pitchFamily="18" charset="-78"/>
                <a:ea typeface="+mn-ea"/>
                <a:cs typeface="ACS  Yaqout Extra Bold" pitchFamily="2" charset="-78"/>
              </a:rPr>
              <a:t>خطأ </a:t>
            </a:r>
            <a:endParaRPr lang="ar-SA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1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23" y="836712"/>
            <a:ext cx="186250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86" y="548680"/>
            <a:ext cx="2103437" cy="175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03437"/>
            <a:ext cx="2141537" cy="261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86" y="5067408"/>
            <a:ext cx="2128837" cy="124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49" y="548680"/>
            <a:ext cx="2141537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686" y="2171873"/>
            <a:ext cx="2155825" cy="182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53" y="3996425"/>
            <a:ext cx="21288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85" y="4981344"/>
            <a:ext cx="2141537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8" y="694376"/>
            <a:ext cx="21415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8" y="2806809"/>
            <a:ext cx="2103437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" y="4922946"/>
            <a:ext cx="2141537" cy="136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242887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92" y="908720"/>
            <a:ext cx="2155825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57" y="2316828"/>
            <a:ext cx="2128837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886" y="3645024"/>
            <a:ext cx="211613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2155825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67" y="3256195"/>
            <a:ext cx="2103437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85" y="4701517"/>
            <a:ext cx="2141537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0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08434" y="404664"/>
            <a:ext cx="8229600" cy="1095490"/>
          </a:xfrm>
        </p:spPr>
        <p:txBody>
          <a:bodyPr>
            <a:norm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التخزين السليم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268760"/>
            <a:ext cx="7704856" cy="537321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من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شروط السلامة في تخزين المواد الكيميائية أن تفصل المواد الكيميائية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التي قد يتعارض تواجدها بالقرب من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بعض. 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فصل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الأحماض عن القواعد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تخزين المواد الشديدة السمية في مكان مخصص مع وضع ملصق علامة تحذير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2800" b="1" dirty="0">
                <a:latin typeface="Verdana" pitchFamily="34" charset="0"/>
                <a:cs typeface="Simplified Arabic" pitchFamily="18" charset="-78"/>
              </a:rPr>
              <a:t> </a:t>
            </a:r>
            <a:endParaRPr lang="ar-SA" sz="2800" b="1" dirty="0" smtClean="0">
              <a:latin typeface="Verdana" pitchFamily="34" charset="0"/>
              <a:cs typeface="Simplified Arabic" pitchFamily="18" charset="-78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فصل الأحماض عن المواد القابلة للاشتعال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2800" b="1" dirty="0">
                <a:latin typeface="Verdana" pitchFamily="34" charset="0"/>
                <a:cs typeface="Simplified Arabic" pitchFamily="18" charset="-78"/>
              </a:rPr>
              <a:t> </a:t>
            </a:r>
            <a:endParaRPr lang="ar-SA" sz="2800" b="1" dirty="0" smtClean="0">
              <a:latin typeface="Verdana" pitchFamily="34" charset="0"/>
              <a:cs typeface="Simplified Arabic" pitchFamily="18" charset="-78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المواد التي تحتاج إلى تبريد خزنها في ثلاجة المختبر الخاصة.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المواد القابلة للاشتعال تخزن في دولاب خاص بذلك.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90000"/>
              </a:lnSpc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932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03" y="908720"/>
            <a:ext cx="8229600" cy="1095490"/>
          </a:xfrm>
        </p:spPr>
        <p:txBody>
          <a:bodyPr>
            <a:noAutofit/>
          </a:bodyPr>
          <a:lstStyle/>
          <a:p>
            <a:r>
              <a:rPr lang="ar-S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خزائن شفط الغازات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(Fume Hoods)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/>
            </a:r>
            <a:b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</a:b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ar-SA" sz="2800" b="1" dirty="0" smtClean="0">
                <a:latin typeface="Tahoma" pitchFamily="34" charset="0"/>
              </a:rPr>
              <a:t>  </a:t>
            </a: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6" name="Picture 4" descr="fume_hood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632" y="1412776"/>
            <a:ext cx="691276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838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8229600" cy="1095490"/>
          </a:xfrm>
        </p:spPr>
        <p:txBody>
          <a:bodyPr>
            <a:normAutofit/>
          </a:bodyPr>
          <a:lstStyle/>
          <a:p>
            <a:r>
              <a:rPr lang="ar-S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خزائن شفط الغازات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(Fume Hoods) 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5373216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خزائن شفط الغازات 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Fume Hoods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) من العناصر الأساسية التي يجب توافرها في المختبر الكيميائي للحماية من الأدخنة والغازات الضارة.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عملها ببساطة هي شفط الأدخنة والغازات الضارة التي تخلط بالهواء لغرض تخفيفها ثم تدفع للخارج.</a:t>
            </a:r>
          </a:p>
          <a:p>
            <a:pPr marL="0" indent="0" rtl="0">
              <a:spcBef>
                <a:spcPct val="50000"/>
              </a:spcBef>
              <a:buNone/>
            </a:pPr>
            <a:r>
              <a:rPr lang="ar-SA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ولتعمل بشكل جيد عليك اتباع الآتي: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0000CC"/>
                </a:solidFill>
                <a:latin typeface="Verdana" pitchFamily="34" charset="0"/>
                <a:cs typeface="Simplified Arabic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قلل الحركة أمام الجهاز لكي لا تعيق حركة تدفق الغازات للخارج.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أغلق الحاجز الزجاجي إلى أقل من حد السلامة.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 rtl="0">
              <a:spcBef>
                <a:spcPct val="50000"/>
              </a:spcBef>
              <a:buNone/>
            </a:pPr>
            <a:endParaRPr lang="ar-SA" sz="2800" b="1" dirty="0">
              <a:latin typeface="Tahoma" pitchFamily="34" charset="0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18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التخلص من الفضلات الكيميائية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ar-SA" sz="2800" b="1" dirty="0" smtClean="0">
                <a:latin typeface="Tahoma" pitchFamily="34" charset="0"/>
              </a:rPr>
              <a:t>  </a:t>
            </a: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8" name="Picture 3" descr="Picture 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79120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11560" y="1124744"/>
            <a:ext cx="77682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ar-SA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l-Kharashi Koufi 1" pitchFamily="2" charset="-78"/>
                <a:cs typeface="Times New Roman" pitchFamily="18" charset="0"/>
              </a:rPr>
              <a:t>يجب أن يتوفر في المعمل النموذجي:</a:t>
            </a:r>
            <a:endParaRPr lang="ar-SA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l-Kharashi Koufi 1" pitchFamily="2" charset="-78"/>
              <a:cs typeface="Times New Roman" pitchFamily="18" charset="0"/>
            </a:endParaRPr>
          </a:p>
          <a:p>
            <a:endParaRPr lang="ar-SA" sz="2400" b="1" dirty="0">
              <a:solidFill>
                <a:srgbClr val="FFC000"/>
              </a:solidFill>
              <a:latin typeface="Al-Kharashi Koufi 1" pitchFamily="2" charset="-78"/>
              <a:ea typeface="Al-Kharashi Koufi 1" pitchFamily="2" charset="-78"/>
              <a:cs typeface="Al-Kharashi Koufi 1" pitchFamily="2" charset="-78"/>
            </a:endParaRPr>
          </a:p>
          <a:p>
            <a:r>
              <a:rPr lang="ar-IQ" sz="2400" b="1" dirty="0" smtClean="0">
                <a:latin typeface="AlMohanad" pitchFamily="18" charset="-78"/>
                <a:cs typeface="AlMohanad" pitchFamily="18" charset="-78"/>
              </a:rPr>
              <a:t>1-</a:t>
            </a:r>
            <a:r>
              <a:rPr lang="ar-IQ" sz="2400" b="1" dirty="0" smtClean="0">
                <a:solidFill>
                  <a:srgbClr val="FFC000"/>
                </a:solidFill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400" b="1" dirty="0" smtClean="0">
                <a:latin typeface="AlMohanad" pitchFamily="18" charset="-78"/>
                <a:cs typeface="AlMohanad" pitchFamily="18" charset="-78"/>
              </a:rPr>
              <a:t>نظام </a:t>
            </a:r>
            <a:r>
              <a:rPr lang="ar-SA" sz="2400" b="1" dirty="0">
                <a:latin typeface="AlMohanad" pitchFamily="18" charset="-78"/>
                <a:cs typeface="AlMohanad" pitchFamily="18" charset="-78"/>
              </a:rPr>
              <a:t>إنذار جماعي ذو أزرار خارج غرف المختبرات لكافلة العاملين في المبنى.</a:t>
            </a:r>
          </a:p>
          <a:p>
            <a:endParaRPr lang="ar-SA" sz="2400" b="1" dirty="0">
              <a:latin typeface="AlMohanad" pitchFamily="18" charset="-78"/>
              <a:cs typeface="AlMohanad" pitchFamily="18" charset="-78"/>
            </a:endParaRPr>
          </a:p>
          <a:p>
            <a:r>
              <a:rPr lang="ar-IQ" sz="2400" b="1" dirty="0" smtClean="0">
                <a:latin typeface="AlMohanad" pitchFamily="18" charset="-78"/>
                <a:cs typeface="AlMohanad" pitchFamily="18" charset="-78"/>
              </a:rPr>
              <a:t>2- </a:t>
            </a:r>
            <a:r>
              <a:rPr lang="ar-SA" sz="2400" b="1" dirty="0" smtClean="0">
                <a:latin typeface="AlMohanad" pitchFamily="18" charset="-78"/>
                <a:cs typeface="AlMohanad" pitchFamily="18" charset="-78"/>
              </a:rPr>
              <a:t>نظام </a:t>
            </a:r>
            <a:r>
              <a:rPr lang="ar-SA" sz="2400" b="1" dirty="0">
                <a:latin typeface="AlMohanad" pitchFamily="18" charset="-78"/>
                <a:cs typeface="AlMohanad" pitchFamily="18" charset="-78"/>
              </a:rPr>
              <a:t>إنذار خصوصي لكل مختبر</a:t>
            </a:r>
            <a:r>
              <a:rPr lang="en-US" sz="2400" b="1" dirty="0">
                <a:latin typeface="AlMohanad" pitchFamily="18" charset="-78"/>
                <a:cs typeface="AlMohanad" pitchFamily="18" charset="-78"/>
              </a:rPr>
              <a:t> .</a:t>
            </a:r>
          </a:p>
          <a:p>
            <a:endParaRPr lang="ar-SA" sz="2400" b="1" dirty="0">
              <a:latin typeface="AlMohanad" pitchFamily="18" charset="-78"/>
              <a:cs typeface="AlMohanad" pitchFamily="18" charset="-78"/>
            </a:endParaRPr>
          </a:p>
          <a:p>
            <a:r>
              <a:rPr lang="ar-IQ" sz="2400" b="1" dirty="0" smtClean="0">
                <a:latin typeface="AlMohanad" pitchFamily="18" charset="-78"/>
                <a:cs typeface="AlMohanad" pitchFamily="18" charset="-78"/>
              </a:rPr>
              <a:t>3- </a:t>
            </a:r>
            <a:r>
              <a:rPr lang="ar-SA" sz="2400" b="1" dirty="0" smtClean="0">
                <a:latin typeface="AlMohanad" pitchFamily="18" charset="-78"/>
                <a:cs typeface="AlMohanad" pitchFamily="18" charset="-78"/>
              </a:rPr>
              <a:t>إشارات </a:t>
            </a:r>
            <a:r>
              <a:rPr lang="ar-SA" sz="2400" b="1" dirty="0">
                <a:latin typeface="AlMohanad" pitchFamily="18" charset="-78"/>
                <a:cs typeface="AlMohanad" pitchFamily="18" charset="-78"/>
              </a:rPr>
              <a:t>تحذيرية في أماكن الكيماويات الخطرة ( السامة والقابلة للاشتعال).</a:t>
            </a:r>
          </a:p>
          <a:p>
            <a:endParaRPr lang="ar-SA" sz="2400" b="1" dirty="0">
              <a:latin typeface="AlMohanad" pitchFamily="18" charset="-78"/>
              <a:cs typeface="AlMohanad" pitchFamily="18" charset="-78"/>
            </a:endParaRPr>
          </a:p>
          <a:p>
            <a:r>
              <a:rPr lang="ar-IQ" sz="2400" b="1" dirty="0" smtClean="0">
                <a:latin typeface="AlMohanad" pitchFamily="18" charset="-78"/>
                <a:cs typeface="AlMohanad" pitchFamily="18" charset="-78"/>
              </a:rPr>
              <a:t>4- </a:t>
            </a:r>
            <a:r>
              <a:rPr lang="ar-SA" sz="2400" b="1" dirty="0" smtClean="0">
                <a:latin typeface="AlMohanad" pitchFamily="18" charset="-78"/>
                <a:cs typeface="AlMohanad" pitchFamily="18" charset="-78"/>
              </a:rPr>
              <a:t>حاملات </a:t>
            </a:r>
            <a:r>
              <a:rPr lang="ar-SA" sz="2400" b="1" dirty="0">
                <a:latin typeface="AlMohanad" pitchFamily="18" charset="-78"/>
                <a:cs typeface="AlMohanad" pitchFamily="18" charset="-78"/>
              </a:rPr>
              <a:t>القوارير الزجاجية المحتوية على مواد خطرة</a:t>
            </a:r>
            <a:r>
              <a:rPr lang="en-US" sz="2400" b="1" dirty="0">
                <a:latin typeface="AlMohanad" pitchFamily="18" charset="-78"/>
                <a:cs typeface="AlMohanad" pitchFamily="18" charset="-78"/>
              </a:rPr>
              <a:t> .</a:t>
            </a:r>
          </a:p>
          <a:p>
            <a:endParaRPr lang="ar-IQ" sz="2400" b="1" dirty="0" smtClean="0">
              <a:latin typeface="AlMohanad" pitchFamily="18" charset="-78"/>
              <a:cs typeface="AlMohanad" pitchFamily="18" charset="-78"/>
            </a:endParaRPr>
          </a:p>
          <a:p>
            <a:r>
              <a:rPr lang="ar-IQ" sz="2400" b="1" dirty="0" smtClean="0">
                <a:latin typeface="AlMohanad" pitchFamily="18" charset="-78"/>
                <a:cs typeface="AlMohanad" pitchFamily="18" charset="-78"/>
              </a:rPr>
              <a:t>5- </a:t>
            </a:r>
            <a:r>
              <a:rPr lang="ar-SA" sz="2400" b="1" dirty="0" smtClean="0">
                <a:latin typeface="AlMohanad" pitchFamily="18" charset="-78"/>
                <a:cs typeface="AlMohanad" pitchFamily="18" charset="-78"/>
              </a:rPr>
              <a:t>وجود </a:t>
            </a:r>
            <a:r>
              <a:rPr lang="ar-SA" sz="2400" b="1" dirty="0">
                <a:latin typeface="AlMohanad" pitchFamily="18" charset="-78"/>
                <a:cs typeface="AlMohanad" pitchFamily="18" charset="-78"/>
              </a:rPr>
              <a:t>حاوية مخلفات معدنية أو من البلاستيك المقاوم لتجميع   فضلات المواد الكيماوية المختلفة وأخرى للزجاج المكسور.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059832" y="692696"/>
            <a:ext cx="2876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المعمل النموذجي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601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095490"/>
          </a:xfrm>
        </p:spPr>
        <p:txBody>
          <a:bodyPr>
            <a:normAutofit/>
          </a:bodyPr>
          <a:lstStyle/>
          <a:p>
            <a:r>
              <a:rPr lang="ar-S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المعمل </a:t>
            </a:r>
            <a:r>
              <a:rPr lang="ar-S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النموذجي</a:t>
            </a:r>
            <a:endParaRPr lang="ar-S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836712"/>
            <a:ext cx="7776864" cy="547260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ar-SA" sz="9600" b="1" dirty="0" smtClean="0">
              <a:latin typeface="Al-Kharashi Koufi 1" pitchFamily="2" charset="-78"/>
              <a:ea typeface="Al-Kharashi Koufi 1" pitchFamily="2" charset="-78"/>
              <a:cs typeface="Al-Kharashi Koufi 1" pitchFamily="2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ar-IQ" sz="9600" b="1" dirty="0" smtClean="0">
                <a:latin typeface="AlMohanad" pitchFamily="18" charset="-78"/>
                <a:cs typeface="AlMohanad" pitchFamily="18" charset="-78"/>
              </a:rPr>
              <a:t>6- </a:t>
            </a:r>
            <a:r>
              <a:rPr lang="ar-SA" sz="9600" b="1" dirty="0" smtClean="0">
                <a:latin typeface="AlMohanad" pitchFamily="18" charset="-78"/>
                <a:cs typeface="AlMohanad" pitchFamily="18" charset="-78"/>
              </a:rPr>
              <a:t>توفر طفايات حريق كافية لكل مختبر وبالقرب من  المختبر ومعروفة للجميع حتى مع أنظمة أوتوماتيكي.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600" b="1" dirty="0" smtClean="0">
                <a:latin typeface="AlMohanad" pitchFamily="18" charset="-78"/>
                <a:cs typeface="AlMohanad" pitchFamily="18" charset="-78"/>
              </a:rPr>
              <a:t/>
            </a:r>
            <a:br>
              <a:rPr lang="en-US" sz="9600" b="1" dirty="0" smtClean="0">
                <a:latin typeface="AlMohanad" pitchFamily="18" charset="-78"/>
                <a:cs typeface="AlMohanad" pitchFamily="18" charset="-78"/>
              </a:rPr>
            </a:br>
            <a:r>
              <a:rPr lang="ar-IQ" sz="9600" b="1" dirty="0" smtClean="0">
                <a:latin typeface="AlMohanad" pitchFamily="18" charset="-78"/>
                <a:cs typeface="AlMohanad" pitchFamily="18" charset="-78"/>
              </a:rPr>
              <a:t>7- </a:t>
            </a:r>
            <a:r>
              <a:rPr lang="ar-SA" sz="9600" b="1" dirty="0" smtClean="0">
                <a:latin typeface="AlMohanad" pitchFamily="18" charset="-78"/>
                <a:cs typeface="AlMohanad" pitchFamily="18" charset="-78"/>
              </a:rPr>
              <a:t>تدريب العاملين في كل مختبر على استخدام الطفايات وأنواع الحريق</a:t>
            </a:r>
            <a:r>
              <a:rPr lang="en-US" sz="9600" b="1" dirty="0" smtClean="0">
                <a:latin typeface="AlMohanad" pitchFamily="18" charset="-78"/>
                <a:cs typeface="AlMohanad" pitchFamily="18" charset="-78"/>
              </a:rPr>
              <a:t> .</a:t>
            </a:r>
          </a:p>
          <a:p>
            <a:pPr marL="0" indent="0">
              <a:lnSpc>
                <a:spcPct val="120000"/>
              </a:lnSpc>
              <a:buNone/>
            </a:pPr>
            <a:endParaRPr lang="ar-SA" sz="9600" b="1" dirty="0" smtClean="0"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ar-IQ" sz="9600" b="1" dirty="0" smtClean="0">
                <a:latin typeface="AlMohanad" pitchFamily="18" charset="-78"/>
                <a:cs typeface="AlMohanad" pitchFamily="18" charset="-78"/>
              </a:rPr>
              <a:t>8- </a:t>
            </a:r>
            <a:r>
              <a:rPr lang="ar-SA" sz="9600" b="1" dirty="0" smtClean="0">
                <a:latin typeface="AlMohanad" pitchFamily="18" charset="-78"/>
                <a:cs typeface="AlMohanad" pitchFamily="18" charset="-78"/>
              </a:rPr>
              <a:t>توفير بطانية حريق ( مصنوعة من الصوف 100% واستبعاد أي ألياف صناعية ) في كل مختبر وفي مكان بارز ومعروف مع وجود إشارة توضيحية.</a:t>
            </a:r>
          </a:p>
          <a:p>
            <a:pPr marL="0" indent="0">
              <a:lnSpc>
                <a:spcPct val="120000"/>
              </a:lnSpc>
              <a:buNone/>
            </a:pPr>
            <a:endParaRPr lang="ar-SA" sz="9600" b="1" dirty="0" smtClean="0"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ar-IQ" sz="9600" b="1" dirty="0" smtClean="0">
                <a:latin typeface="AlMohanad" pitchFamily="18" charset="-78"/>
                <a:cs typeface="AlMohanad" pitchFamily="18" charset="-78"/>
              </a:rPr>
              <a:t>9- </a:t>
            </a:r>
            <a:r>
              <a:rPr lang="ar-SA" sz="9600" b="1" dirty="0" smtClean="0">
                <a:latin typeface="AlMohanad" pitchFamily="18" charset="-78"/>
                <a:cs typeface="AlMohanad" pitchFamily="18" charset="-78"/>
              </a:rPr>
              <a:t>لوحات إرشادية مضيئة لمخارج الطوارئ  ومفاتيح الغاز والكهرباء.</a:t>
            </a:r>
          </a:p>
          <a:p>
            <a:pPr marL="0" indent="0">
              <a:lnSpc>
                <a:spcPct val="120000"/>
              </a:lnSpc>
              <a:buNone/>
            </a:pPr>
            <a:endParaRPr lang="ar-SA" sz="9600" b="1" dirty="0" smtClean="0"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ar-SA" sz="9600" b="1" dirty="0" smtClean="0">
                <a:latin typeface="AlMohanad" pitchFamily="18" charset="-78"/>
                <a:cs typeface="AlMohanad" pitchFamily="18" charset="-78"/>
              </a:rPr>
              <a:t>10</a:t>
            </a:r>
            <a:r>
              <a:rPr lang="ar-IQ" sz="9600" b="1" dirty="0" smtClean="0">
                <a:latin typeface="AlMohanad" pitchFamily="18" charset="-78"/>
                <a:cs typeface="AlMohanad" pitchFamily="18" charset="-78"/>
              </a:rPr>
              <a:t>-</a:t>
            </a:r>
            <a:r>
              <a:rPr lang="ar-SA" sz="9600" b="1" dirty="0" smtClean="0">
                <a:latin typeface="AlMohanad" pitchFamily="18" charset="-78"/>
                <a:cs typeface="AlMohanad" pitchFamily="18" charset="-78"/>
              </a:rPr>
              <a:t> خريطة إخلاء واضحة للمختبر والمبنى تحسباً لأي طارئ  ويتم التدريب عليها.</a:t>
            </a:r>
            <a:endParaRPr lang="en-US" sz="9600" b="1" dirty="0" smtClean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49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052736"/>
            <a:ext cx="367240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83103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548681"/>
            <a:ext cx="6965245" cy="720673"/>
          </a:xfrm>
        </p:spPr>
        <p:txBody>
          <a:bodyPr>
            <a:normAutofit/>
          </a:bodyPr>
          <a:lstStyle/>
          <a:p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ماذا تفعل في حالة الحوادث</a:t>
            </a:r>
          </a:p>
        </p:txBody>
      </p:sp>
    </p:spTree>
    <p:extLst>
      <p:ext uri="{BB962C8B-B14F-4D97-AF65-F5344CB8AC3E}">
        <p14:creationId xmlns:p14="http://schemas.microsoft.com/office/powerpoint/2010/main" val="9933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095490"/>
          </a:xfrm>
        </p:spPr>
        <p:txBody>
          <a:bodyPr>
            <a:normAutofit/>
          </a:bodyPr>
          <a:lstStyle/>
          <a:p>
            <a:r>
              <a:rPr lang="ar-S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قبل مغادرة المختبر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41764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ar-SA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تأكد من:</a:t>
            </a: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تنظيف مكان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العمل. 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غسل الزجاجيات المستخدمة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في العمل. 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أغلق كافة الأجهزة والمعدات غير الضرورية ( كهرباء ، ماء ،غاز ، تفريغ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إ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زاله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أي مخلفات بها مواد كيميائية ملقاة على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الأرض. 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اترك نوافذ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خزانة شفط الغازات مفتوحة.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أطفئ كافة نقاط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الإضاءة.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أغلق أبواب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المختبر.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84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864096"/>
          </a:xfrm>
        </p:spPr>
        <p:txBody>
          <a:bodyPr>
            <a:normAutofit/>
          </a:bodyPr>
          <a:lstStyle/>
          <a:p>
            <a:pPr algn="just"/>
            <a:r>
              <a:rPr lang="ar-S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مقدمة:</a:t>
            </a:r>
            <a:endParaRPr lang="ar-S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340768"/>
            <a:ext cx="7674768" cy="5112568"/>
          </a:xfrm>
        </p:spPr>
        <p:txBody>
          <a:bodyPr>
            <a:normAutofit/>
          </a:bodyPr>
          <a:lstStyle/>
          <a:p>
            <a:r>
              <a:rPr lang="ar-SA" dirty="0" smtClean="0"/>
              <a:t>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المختبرات من أخطر بيئات العمل.</a:t>
            </a:r>
          </a:p>
          <a:p>
            <a:r>
              <a:rPr lang="ar-SA" sz="2800" dirty="0"/>
              <a:t>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مليوني حالة وفاة سنوياً تقع جراء الاصابات والأمراض المتصلة ببيئة العمل في جميع أنحاء العالم استناداً للإحصائيات المتوفرة في منظمة العمل الدولية.</a:t>
            </a:r>
            <a:endParaRPr lang="ar-SA" sz="2800" b="1" dirty="0">
              <a:latin typeface="AlMohanad" pitchFamily="18" charset="-78"/>
              <a:cs typeface="AlMohanad" pitchFamily="18" charset="-78"/>
            </a:endParaRPr>
          </a:p>
          <a:p>
            <a:r>
              <a:rPr lang="ar-SA" sz="2800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1.250 مليار دولار حجم التكاليف الاقتصادية المترتبة على التعويضات وساعات العمل الضائعة وانقطاع الإنتاج والمصروفات الطبية.</a:t>
            </a:r>
          </a:p>
          <a:p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قلة الوعي بوجود معايير للصحة والسلامة او بكيفية الامتثال لهذه المعايير أو التساهل يؤدي الى زيادة التعرض للإصابات والأمراض المهنية.</a:t>
            </a:r>
            <a:endParaRPr lang="ar-SA" sz="2800" b="1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479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35696" y="2348880"/>
            <a:ext cx="6573416" cy="1656184"/>
          </a:xfrm>
        </p:spPr>
        <p:txBody>
          <a:bodyPr>
            <a:normAutofit/>
          </a:bodyPr>
          <a:lstStyle/>
          <a:p>
            <a:r>
              <a:rPr lang="en-GB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      </a:t>
            </a:r>
            <a:r>
              <a:rPr lang="ar-SA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شكراً على حسن الاستماع</a:t>
            </a:r>
            <a:endParaRPr lang="ar-SA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80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48872" cy="1080120"/>
          </a:xfrm>
        </p:spPr>
        <p:txBody>
          <a:bodyPr>
            <a:normAutofit/>
          </a:bodyPr>
          <a:lstStyle/>
          <a:p>
            <a:pPr algn="r"/>
            <a:r>
              <a:rPr lang="ar-SA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مسؤوليات العاملين في المختبرات: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484784"/>
            <a:ext cx="7704856" cy="4608512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ar-SA" sz="4000" b="1" dirty="0">
                <a:latin typeface="AlMohanad" pitchFamily="18" charset="-78"/>
                <a:cs typeface="AlMohanad" pitchFamily="18" charset="-78"/>
              </a:rPr>
              <a:t>تخطيط وتنفيذ كل عملية </a:t>
            </a:r>
            <a:r>
              <a:rPr lang="ar-SA" sz="4000" b="1" dirty="0" smtClean="0">
                <a:latin typeface="AlMohanad" pitchFamily="18" charset="-78"/>
                <a:cs typeface="AlMohanad" pitchFamily="18" charset="-78"/>
              </a:rPr>
              <a:t>وفقا للممارسات </a:t>
            </a:r>
            <a:r>
              <a:rPr lang="ar-SA" sz="4000" b="1" dirty="0">
                <a:latin typeface="AlMohanad" pitchFamily="18" charset="-78"/>
                <a:cs typeface="AlMohanad" pitchFamily="18" charset="-78"/>
              </a:rPr>
              <a:t>والإجراءات المنصوص </a:t>
            </a:r>
            <a:r>
              <a:rPr lang="ar-SA" sz="4000" b="1" dirty="0" smtClean="0">
                <a:latin typeface="AlMohanad" pitchFamily="18" charset="-78"/>
                <a:cs typeface="AlMohanad" pitchFamily="18" charset="-78"/>
              </a:rPr>
              <a:t>عليها.</a:t>
            </a:r>
            <a:endParaRPr lang="en-US" sz="4000" b="1" dirty="0">
              <a:latin typeface="AlMohanad" pitchFamily="18" charset="-78"/>
              <a:cs typeface="AlMohanad" pitchFamily="18" charset="-78"/>
            </a:endParaRPr>
          </a:p>
          <a:p>
            <a:pPr algn="just"/>
            <a:r>
              <a:rPr lang="ar-SA" sz="4000" b="1" dirty="0">
                <a:latin typeface="AlMohanad" pitchFamily="18" charset="-78"/>
                <a:cs typeface="AlMohanad" pitchFamily="18" charset="-78"/>
              </a:rPr>
              <a:t> استخدام المعدات للغرض الذي صممت له فقط .</a:t>
            </a:r>
          </a:p>
          <a:p>
            <a:r>
              <a:rPr lang="ar-SA" sz="4000" b="1" dirty="0">
                <a:latin typeface="AlMohanad" pitchFamily="18" charset="-78"/>
                <a:cs typeface="AlMohanad" pitchFamily="18" charset="-78"/>
              </a:rPr>
              <a:t>التعرف على إجراءات الطوارئ ، بما في ذلك معرفة مكان واستخدام معدات الطوارئ.</a:t>
            </a:r>
          </a:p>
          <a:p>
            <a:pPr algn="just"/>
            <a:r>
              <a:rPr lang="ar-SA" sz="4000" b="1" dirty="0">
                <a:latin typeface="AlMohanad" pitchFamily="18" charset="-78"/>
                <a:cs typeface="AlMohanad" pitchFamily="18" charset="-78"/>
              </a:rPr>
              <a:t>التعرف على أنواع معدات الوقاية المتاحة والاستخدام المناسب لكل نوع.</a:t>
            </a:r>
            <a:endParaRPr lang="en-US" sz="4000" b="1" dirty="0">
              <a:latin typeface="AlMohanad" pitchFamily="18" charset="-78"/>
              <a:cs typeface="AlMohanad" pitchFamily="18" charset="-78"/>
            </a:endParaRPr>
          </a:p>
          <a:p>
            <a:r>
              <a:rPr lang="ar-SA" sz="4000" b="1" dirty="0">
                <a:latin typeface="AlMohanad" pitchFamily="18" charset="-78"/>
                <a:cs typeface="AlMohanad" pitchFamily="18" charset="-78"/>
              </a:rPr>
              <a:t>  التنبه والتوقع للظروف والإجراءات الغير </a:t>
            </a:r>
            <a:r>
              <a:rPr lang="ar-SA" sz="4000" b="1" dirty="0" smtClean="0">
                <a:latin typeface="AlMohanad" pitchFamily="18" charset="-78"/>
                <a:cs typeface="AlMohanad" pitchFamily="18" charset="-78"/>
              </a:rPr>
              <a:t>مأمونة، حيث </a:t>
            </a:r>
            <a:r>
              <a:rPr lang="ar-SA" sz="4000" b="1" dirty="0">
                <a:latin typeface="AlMohanad" pitchFamily="18" charset="-78"/>
                <a:cs typeface="AlMohanad" pitchFamily="18" charset="-78"/>
              </a:rPr>
              <a:t>يمكن إجراء التصحيحات في </a:t>
            </a:r>
            <a:r>
              <a:rPr lang="ar-SA" sz="4000" b="1" dirty="0" smtClean="0">
                <a:latin typeface="AlMohanad" pitchFamily="18" charset="-78"/>
                <a:cs typeface="AlMohanad" pitchFamily="18" charset="-78"/>
              </a:rPr>
              <a:t>أقرب وقت ممكن.</a:t>
            </a:r>
            <a:endParaRPr lang="ar-SA" sz="4000" b="1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85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615841"/>
            <a:ext cx="7920880" cy="1143000"/>
          </a:xfrm>
        </p:spPr>
        <p:txBody>
          <a:bodyPr>
            <a:normAutofit/>
          </a:bodyPr>
          <a:lstStyle/>
          <a:p>
            <a:pPr algn="r"/>
            <a:r>
              <a:rPr lang="ar-SA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الأهداف التي نسعى إليها: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4"/>
          </p:nvPr>
        </p:nvSpPr>
        <p:spPr>
          <a:xfrm>
            <a:off x="755576" y="1600201"/>
            <a:ext cx="7632848" cy="269289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ar-SA" sz="3400" b="1" dirty="0">
                <a:latin typeface="AlMohanad" pitchFamily="18" charset="-78"/>
                <a:cs typeface="AlMohanad" pitchFamily="18" charset="-78"/>
              </a:rPr>
              <a:t>أن تصبح على بينة من المخاطر الكيميائية في مجال عملك.</a:t>
            </a:r>
          </a:p>
          <a:p>
            <a:pPr>
              <a:buFont typeface="Wingdings" pitchFamily="2" charset="2"/>
              <a:buChar char="ü"/>
            </a:pPr>
            <a:r>
              <a:rPr lang="ar-SA" sz="3400" b="1" dirty="0">
                <a:latin typeface="AlMohanad" pitchFamily="18" charset="-78"/>
                <a:cs typeface="AlMohanad" pitchFamily="18" charset="-78"/>
              </a:rPr>
              <a:t>أن تعمل في أسلم بيئة ممكنة.</a:t>
            </a:r>
            <a:endParaRPr lang="en-US" sz="3400" b="1" dirty="0">
              <a:latin typeface="AlMohanad" pitchFamily="18" charset="-78"/>
              <a:cs typeface="AlMohanad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ar-SA" sz="3400" b="1" dirty="0">
                <a:latin typeface="AlMohanad" pitchFamily="18" charset="-78"/>
                <a:cs typeface="AlMohanad" pitchFamily="18" charset="-78"/>
              </a:rPr>
              <a:t>أن تمتلك القدرة على التعامل الصحيح مع المخاطر.</a:t>
            </a:r>
            <a:endParaRPr lang="en-US" sz="3400" b="1" dirty="0">
              <a:latin typeface="AlMohanad" pitchFamily="18" charset="-78"/>
              <a:cs typeface="AlMohanad" pitchFamily="18" charset="-78"/>
            </a:endParaRPr>
          </a:p>
          <a:p>
            <a:pPr marL="0" indent="0">
              <a:buNone/>
            </a:pPr>
            <a:endParaRPr lang="ar-SA" b="1" baseline="30000" dirty="0" smtClean="0">
              <a:solidFill>
                <a:srgbClr val="000000"/>
              </a:solidFill>
              <a:latin typeface="Lucida Sans Unicod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7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697260"/>
            <a:ext cx="7920880" cy="1143000"/>
          </a:xfrm>
        </p:spPr>
        <p:txBody>
          <a:bodyPr>
            <a:normAutofit/>
          </a:bodyPr>
          <a:lstStyle/>
          <a:p>
            <a:pPr algn="r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التعامل مع  الكيماويات  داخل  مختبرات الكيمياء </a:t>
            </a:r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</a:t>
            </a:r>
            <a:endParaRPr lang="ar-S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3"/>
          </p:nvPr>
        </p:nvSpPr>
        <p:spPr>
          <a:xfrm>
            <a:off x="683568" y="1700808"/>
            <a:ext cx="7704856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PT Bold Heading" pitchFamily="2" charset="-78"/>
              </a:rPr>
              <a:t>يتمثل في النقاط الرئيسية </a:t>
            </a:r>
            <a:r>
              <a:rPr lang="ar-SA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PT Bold Heading" pitchFamily="2" charset="-78"/>
              </a:rPr>
              <a:t>التالية:-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ar-IQ" sz="34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1-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تقسيم </a:t>
            </a:r>
            <a:r>
              <a:rPr lang="ar-SA" sz="3400" b="1" dirty="0">
                <a:latin typeface="AlMohanad" pitchFamily="18" charset="-78"/>
                <a:cs typeface="AlMohanad" pitchFamily="18" charset="-78"/>
              </a:rPr>
              <a:t>الكيماويات على  حسب أنواعها ومدى </a:t>
            </a:r>
            <a:r>
              <a:rPr lang="ar-IQ" sz="3400" b="1" dirty="0" smtClean="0">
                <a:latin typeface="AlMohanad" pitchFamily="18" charset="-78"/>
                <a:cs typeface="AlMohanad" pitchFamily="18" charset="-78"/>
              </a:rPr>
              <a:t>    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خطورتها. </a:t>
            </a:r>
            <a:endParaRPr lang="ar-SA" sz="34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ar-SA" sz="34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2-</a:t>
            </a:r>
            <a:r>
              <a:rPr lang="ar-IQ" sz="34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كيفية </a:t>
            </a:r>
            <a:r>
              <a:rPr lang="ar-SA" sz="3400" b="1" dirty="0">
                <a:latin typeface="AlMohanad" pitchFamily="18" charset="-78"/>
                <a:cs typeface="AlMohanad" pitchFamily="18" charset="-78"/>
              </a:rPr>
              <a:t>التعامل الصحيح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معها. </a:t>
            </a:r>
            <a:endParaRPr lang="ar-SA" sz="34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ar-SA" sz="3400" b="1" dirty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3-</a:t>
            </a:r>
            <a:r>
              <a:rPr lang="ar-SA" sz="3400" b="1" dirty="0">
                <a:latin typeface="AlMohanad" pitchFamily="18" charset="-78"/>
                <a:cs typeface="AlMohanad" pitchFamily="18" charset="-78"/>
              </a:rPr>
              <a:t> التخزين الصحيح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للكيماويات. </a:t>
            </a:r>
            <a:endParaRPr lang="ar-SA" sz="34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ar-SA" sz="3400" b="1" dirty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4-</a:t>
            </a:r>
            <a:r>
              <a:rPr lang="ar-SA" sz="3400" b="1" dirty="0">
                <a:latin typeface="AlMohanad" pitchFamily="18" charset="-78"/>
                <a:cs typeface="AlMohanad" pitchFamily="18" charset="-78"/>
              </a:rPr>
              <a:t> التعامل مع أسطوانة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الغاز.</a:t>
            </a:r>
            <a:endParaRPr lang="en-US" sz="3400" b="1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142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136904" cy="648072"/>
          </a:xfrm>
        </p:spPr>
        <p:txBody>
          <a:bodyPr>
            <a:normAutofit/>
          </a:bodyPr>
          <a:lstStyle/>
          <a:p>
            <a:pPr algn="just"/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تقسم المواد الكيميائية من حيث الخطورة إلى:-</a:t>
            </a:r>
            <a:endParaRPr lang="ar-S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91680" y="1628800"/>
            <a:ext cx="6450632" cy="38164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endParaRPr lang="ar-SA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sz="4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1-</a:t>
            </a:r>
            <a:r>
              <a:rPr lang="ar-SA" sz="4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سامة</a:t>
            </a:r>
            <a:r>
              <a:rPr lang="ar-IQ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ar-SA" sz="4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2- حارقة</a:t>
            </a:r>
            <a:r>
              <a:rPr lang="ar-IQ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             </a:t>
            </a:r>
            <a:endParaRPr lang="ar-SA" sz="4600" b="1" dirty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sz="4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3- </a:t>
            </a:r>
            <a:r>
              <a:rPr lang="ar-SA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مسرطنه</a:t>
            </a:r>
            <a:r>
              <a:rPr lang="ar-IQ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ar-SA" sz="4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4- ملتهبة</a:t>
            </a:r>
            <a:r>
              <a:rPr lang="ar-IQ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ar-SA" sz="4600" b="1" dirty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sz="4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5- مؤكسدة </a:t>
            </a:r>
            <a:r>
              <a:rPr lang="ar-IQ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ar-SA" sz="4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6- مشتعلة</a:t>
            </a:r>
            <a:r>
              <a:rPr lang="ar-IQ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ar-SA" sz="4600" b="1" dirty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sz="4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7- مواد مشعة </a:t>
            </a:r>
            <a:r>
              <a:rPr lang="ar-IQ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ar-SA" sz="4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8- </a:t>
            </a:r>
            <a:r>
              <a:rPr lang="ar-SA" sz="4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مواد </a:t>
            </a:r>
            <a:r>
              <a:rPr lang="ar-SA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متفجرة</a:t>
            </a:r>
            <a:r>
              <a:rPr lang="ar-IQ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en-US" sz="4600" b="1" dirty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820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548680"/>
            <a:ext cx="7569696" cy="1296144"/>
          </a:xfrm>
        </p:spPr>
        <p:txBody>
          <a:bodyPr>
            <a:normAutofit/>
          </a:bodyPr>
          <a:lstStyle/>
          <a:p>
            <a:pPr algn="just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اولاً </a:t>
            </a:r>
            <a:r>
              <a:rPr lang="ar-S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:التعامل مع المواد </a:t>
            </a:r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السامة: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1628800"/>
            <a:ext cx="7560840" cy="338437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الرجوع الى دليل المواد السامة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b="1" dirty="0">
                <a:latin typeface="AlMohanad" pitchFamily="18" charset="-78"/>
                <a:cs typeface="AlMohanad" pitchFamily="18" charset="-78"/>
              </a:rPr>
              <a:t>قراءة التحذيرات على كل عبوة قبل الاستخدام.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تهوية مكان العمل تهوية جيدة.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التعامل بكميات قليلة مع المادة السامة.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تطهير الملابس الملوثة أو التخلص منها فورا.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غسيل اليدين بعد 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الاستخدام</a:t>
            </a:r>
            <a:endParaRPr lang="ar-IQ" sz="3200" b="1" dirty="0" smtClean="0"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ar-IQ" sz="3200" b="1" dirty="0" smtClean="0">
                <a:latin typeface="AlMohanad" pitchFamily="18" charset="-78"/>
                <a:cs typeface="AlMohanad" pitchFamily="18" charset="-78"/>
              </a:rPr>
              <a:t>مثال (غاز الامونيا)</a:t>
            </a:r>
            <a:endParaRPr lang="ar-SA" sz="3200" b="1" dirty="0">
              <a:latin typeface="AlMohanad" pitchFamily="18" charset="-78"/>
              <a:cs typeface="AlMohanad" pitchFamily="18" charset="-78"/>
            </a:endParaRPr>
          </a:p>
          <a:p>
            <a:pPr marL="0" indent="0">
              <a:buNone/>
            </a:pPr>
            <a:endParaRPr lang="ar-SA" sz="28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71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2305</TotalTime>
  <Words>1422</Words>
  <Application>Microsoft Office PowerPoint</Application>
  <PresentationFormat>عرض على الشاشة (3:4)‏</PresentationFormat>
  <Paragraphs>206</Paragraphs>
  <Slides>40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62" baseType="lpstr">
      <vt:lpstr>ACS  Yaqout Extra Bold</vt:lpstr>
      <vt:lpstr>Aldhabi</vt:lpstr>
      <vt:lpstr>Al-Kharashi Koufi 1</vt:lpstr>
      <vt:lpstr>AlMohanad</vt:lpstr>
      <vt:lpstr>Arial</vt:lpstr>
      <vt:lpstr>Brush Script MT</vt:lpstr>
      <vt:lpstr>Calibri</vt:lpstr>
      <vt:lpstr>Constantia</vt:lpstr>
      <vt:lpstr>Farsi Simple Bold</vt:lpstr>
      <vt:lpstr>Franklin Gothic Book</vt:lpstr>
      <vt:lpstr>FS_Salem</vt:lpstr>
      <vt:lpstr>Lucida Sans Unicode</vt:lpstr>
      <vt:lpstr>Majalla UI</vt:lpstr>
      <vt:lpstr>PT Bold Heading</vt:lpstr>
      <vt:lpstr>Rage Italic</vt:lpstr>
      <vt:lpstr>Simplified Arabic</vt:lpstr>
      <vt:lpstr>Tahoma</vt:lpstr>
      <vt:lpstr>Times New Roman</vt:lpstr>
      <vt:lpstr>Urdu Typesetting</vt:lpstr>
      <vt:lpstr>Verdana</vt:lpstr>
      <vt:lpstr>Wingdings</vt:lpstr>
      <vt:lpstr>دبوس تثبيت</vt:lpstr>
      <vt:lpstr>عرض تقديمي في PowerPoint</vt:lpstr>
      <vt:lpstr>السلامة في المختبرات</vt:lpstr>
      <vt:lpstr>يقولون وراء كل خطر خطأ </vt:lpstr>
      <vt:lpstr>مقدمة:</vt:lpstr>
      <vt:lpstr>مسؤوليات العاملين في المختبرات:</vt:lpstr>
      <vt:lpstr>الأهداف التي نسعى إليها:</vt:lpstr>
      <vt:lpstr>التعامل مع  الكيماويات  داخل  مختبرات الكيمياء :</vt:lpstr>
      <vt:lpstr>تقسم المواد الكيميائية من حيث الخطورة إلى:-</vt:lpstr>
      <vt:lpstr>اولاً :التعامل مع المواد السامة:</vt:lpstr>
      <vt:lpstr>ثانيا: المواد الآكلة :</vt:lpstr>
      <vt:lpstr>ثالثا: المواد المؤكسدة:</vt:lpstr>
      <vt:lpstr>رابعاً: المواد المسرطنة:</vt:lpstr>
      <vt:lpstr>الأعضاء التي تتأثر بالمواد المسرطنة:-</vt:lpstr>
      <vt:lpstr>خامساً: المواد الملتهبة: </vt:lpstr>
      <vt:lpstr>الوقاية من مخاطر المواد الكيمائية الملتهبة :</vt:lpstr>
      <vt:lpstr>سادساً :المواد المشتعلة:</vt:lpstr>
      <vt:lpstr>طريقة حفظ المواد المشتعلة:</vt:lpstr>
      <vt:lpstr>سابعاً: المواد المتفجرة:</vt:lpstr>
      <vt:lpstr>عرض تقديمي في PowerPoint</vt:lpstr>
      <vt:lpstr>ثامناً: المواد المشعة: </vt:lpstr>
      <vt:lpstr>عرض تقديمي في PowerPoint</vt:lpstr>
      <vt:lpstr>معدات الوقاية</vt:lpstr>
      <vt:lpstr>أدوات السلامة الشخصية</vt:lpstr>
      <vt:lpstr>ممارسات خاطئة في المعامل</vt:lpstr>
      <vt:lpstr>تجهيزات الطوارئ</vt:lpstr>
      <vt:lpstr> وضع وثيقة السلامة في المختبرات</vt:lpstr>
      <vt:lpstr>عرض تقديمي في PowerPoint</vt:lpstr>
      <vt:lpstr>السلامة الكيميائية</vt:lpstr>
      <vt:lpstr> كشوف بيانات السلامة للمواد الكيميائية</vt:lpstr>
      <vt:lpstr>عرض تقديمي في PowerPoint</vt:lpstr>
      <vt:lpstr>عرض تقديمي في PowerPoint</vt:lpstr>
      <vt:lpstr>التخزين السليم</vt:lpstr>
      <vt:lpstr>خزائن شفط الغازات (Fume Hoods)  </vt:lpstr>
      <vt:lpstr>خزائن شفط الغازات (Fume Hoods) </vt:lpstr>
      <vt:lpstr>التخلص من الفضلات الكيميائية</vt:lpstr>
      <vt:lpstr>عرض تقديمي في PowerPoint</vt:lpstr>
      <vt:lpstr>المعمل النموذجي</vt:lpstr>
      <vt:lpstr>ماذا تفعل في حالة الحوادث</vt:lpstr>
      <vt:lpstr>قبل مغادرة المختبر</vt:lpstr>
      <vt:lpstr>      شكراً على حسن الاستماع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عبدالإله الشثيلي</dc:creator>
  <cp:lastModifiedBy>Maher</cp:lastModifiedBy>
  <cp:revision>233</cp:revision>
  <dcterms:created xsi:type="dcterms:W3CDTF">2012-12-14T10:32:56Z</dcterms:created>
  <dcterms:modified xsi:type="dcterms:W3CDTF">2021-06-01T05:45:51Z</dcterms:modified>
</cp:coreProperties>
</file>