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61" r:id="rId4"/>
    <p:sldId id="267" r:id="rId5"/>
    <p:sldId id="263" r:id="rId6"/>
    <p:sldId id="266" r:id="rId7"/>
    <p:sldId id="262" r:id="rId8"/>
    <p:sldId id="270" r:id="rId9"/>
    <p:sldId id="258" r:id="rId10"/>
    <p:sldId id="268" r:id="rId11"/>
    <p:sldId id="26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D3FAB-1C6B-481F-947D-37E1371F82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674D94-FDD5-4856-ACED-383F789329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F54D8F-5240-4F77-84C2-2C274069E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B4821-67E1-4C2A-B077-DA0F22001395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DCE7D-5E5B-4A75-9559-39327E29F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6D2940-7316-4CA1-A719-06C966621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0BE4E-84B8-4D12-8F24-16394EE5A0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4525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B29D8-979A-4833-87A6-0E1AB8887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AB0F4D-0D6A-43B5-90B7-F2AE14956F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1192A7-1344-4282-90A2-BD699FA6D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B4821-67E1-4C2A-B077-DA0F22001395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B3BE2-6C92-4FE9-8C87-6026A489A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6C6C6-0408-4CEC-92E4-CBE44E15B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0BE4E-84B8-4D12-8F24-16394EE5A0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3713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52CF60-1D8F-473C-A87B-CA298F659B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3EB98A-FC03-4CE1-A649-567D9C8C7D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1BC062-7FD8-4C17-9470-C4470E553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B4821-67E1-4C2A-B077-DA0F22001395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E86BD3-090C-47C8-BE61-A4A88E6F8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849C4-EC9B-41A5-A69E-2F3A95AE8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0BE4E-84B8-4D12-8F24-16394EE5A0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778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9D5BD-9E3E-4764-9B95-5788731DD5B0}" type="datetime2">
              <a:rPr lang="en-US" smtClean="0"/>
              <a:t>Tuesday, October 19, 2021</a:t>
            </a:fld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DDE988-B918-46E7-8630-39C72EC84C9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صورة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0058399" cy="565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777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3F5CE-FD63-4F2B-B145-429F44C33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AA91F-3B86-40EE-88AD-9420FCE2CE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916807-1135-438D-8DE7-DA169CDA2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B4821-67E1-4C2A-B077-DA0F22001395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728EE2-BA56-4D3B-AB9C-1E86BD8A1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A6357-81B6-44A9-84C8-09E90B1C1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0BE4E-84B8-4D12-8F24-16394EE5A0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8081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16EB5-6690-4658-9CB1-3BA8AAC0E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D07B0B-33CD-4828-88D3-3BAF6CAE00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7B720-A070-42EA-8305-74339D789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B4821-67E1-4C2A-B077-DA0F22001395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667FB-2578-4A74-98A7-674A8CE5E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28F6DA-1CF0-4826-A8AA-4E8415215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0BE4E-84B8-4D12-8F24-16394EE5A0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8229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34845-1091-43F2-9CDD-6EA3B4A8F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3E655-1C39-42E1-B802-841BA9EAA4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112C5A-626B-45F0-9B5E-0788398F27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03C409-E38F-418B-8F9C-197DCA81B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B4821-67E1-4C2A-B077-DA0F22001395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BB0678-89E2-47CC-9CC9-B0FB0C6A7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D9CCDC-7780-4EAF-9917-AF74570B2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0BE4E-84B8-4D12-8F24-16394EE5A0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238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2D0A8-6574-4801-BAEF-B3EDAD9E2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49E2B4-3522-4F03-A8AA-CBB5BAF4D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E98C03-CBEE-49FC-A9C5-E15491CE44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75DE51-7917-4028-860A-06384126C1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2223C7-9BA0-4C10-9495-22C1D3ECA7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C60740-511A-448F-B239-59F1A46C5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B4821-67E1-4C2A-B077-DA0F22001395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F6D288-62D3-4ECF-9D8B-1E76D3C7A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9E71C3-23C5-4F44-AC6D-8A5CB3918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0BE4E-84B8-4D12-8F24-16394EE5A0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2666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AB2DD-6C9F-4A23-A6F7-C479A9E0B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028BE3-BD00-4198-B7A9-18575E200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B4821-67E1-4C2A-B077-DA0F22001395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12035B-730C-4DB1-8732-D0A92AE72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75B32F-646E-4219-8588-C6CB5F3F5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0BE4E-84B8-4D12-8F24-16394EE5A0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1040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8B481E-837A-4F10-BFB9-799EE4D9C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B4821-67E1-4C2A-B077-DA0F22001395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22083E-02D4-47C6-A95F-CBA9CAC4A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FC41C-7B7F-4074-9988-467C2CD5A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0BE4E-84B8-4D12-8F24-16394EE5A0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8494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71310-64FC-4F09-8B8F-1A910F74B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021F9-9BD7-4EBB-83CF-F36A7FF27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D7FCD4-387A-4F58-AC95-E9FA959749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845446-7073-4084-8860-97AB92FF0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B4821-67E1-4C2A-B077-DA0F22001395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BE16EE-39BB-4BDF-A4C8-649B35DBC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221A5D-2165-4414-BEDA-DC3FB0E60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0BE4E-84B8-4D12-8F24-16394EE5A0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9087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11B52-11F3-4AE7-BB6B-4FD7D9F2B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9FD49B-5051-4DA1-A55B-E8201F9598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FDCE01-E0E7-4DE0-8F15-478F49CA9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479D02-6EB6-4687-B0DF-F54D6961A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B4821-67E1-4C2A-B077-DA0F22001395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0FE774-C625-4FDD-8813-52FA5E19D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3F2C9-8B45-47CE-8C97-690A0EE09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0BE4E-84B8-4D12-8F24-16394EE5A0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281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9C1C3A-5151-4002-B3BC-708747413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1A7910-C13C-4A12-9B2F-BD28B6F02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03C0D-D04E-402A-990C-6787892B68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0B4821-67E1-4C2A-B077-DA0F22001395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8C5AA-1034-46D8-93C5-509F666B4B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37F26D-E177-4CB6-8139-61C775B0EB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0BE4E-84B8-4D12-8F24-16394EE5A0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1101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>
          <a:xfrm>
            <a:off x="268356" y="6356349"/>
            <a:ext cx="2743200" cy="365125"/>
          </a:xfrm>
        </p:spPr>
        <p:txBody>
          <a:bodyPr/>
          <a:lstStyle/>
          <a:p>
            <a:fld id="{89E689C0-45B8-4635-815D-926DD32B3711}" type="datetime2">
              <a:rPr lang="en-US" sz="1600" b="1" smtClean="0">
                <a:solidFill>
                  <a:srgbClr val="C00000"/>
                </a:solidFill>
              </a:rPr>
              <a:t>Tuesday, October 19, 2021</a:t>
            </a:fld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عنصر نائب لرقم الشريحة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DDE988-B918-46E7-8630-39C72EC84C94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CuadroTexto 14">
            <a:extLst>
              <a:ext uri="{FF2B5EF4-FFF2-40B4-BE49-F238E27FC236}">
                <a16:creationId xmlns:a16="http://schemas.microsoft.com/office/drawing/2014/main" id="{19345874-1A05-EC4F-8DD6-3E758EDA1581}"/>
              </a:ext>
            </a:extLst>
          </p:cNvPr>
          <p:cNvSpPr txBox="1"/>
          <p:nvPr/>
        </p:nvSpPr>
        <p:spPr>
          <a:xfrm>
            <a:off x="5830957" y="4834128"/>
            <a:ext cx="44079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By:</a:t>
            </a:r>
          </a:p>
          <a:p>
            <a:pPr algn="ctr"/>
            <a:r>
              <a:rPr lang="en-US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Zaid Al-Obaidi, PhD</a:t>
            </a:r>
          </a:p>
          <a:p>
            <a:pPr algn="ctr"/>
            <a:r>
              <a:rPr lang="en-US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Assistant Professor in Medicinal Chemistry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C48635A-3915-4FE4-8FDB-B41111826C50}"/>
              </a:ext>
            </a:extLst>
          </p:cNvPr>
          <p:cNvSpPr txBox="1">
            <a:spLocks/>
          </p:cNvSpPr>
          <p:nvPr/>
        </p:nvSpPr>
        <p:spPr>
          <a:xfrm>
            <a:off x="4161183" y="3880811"/>
            <a:ext cx="8030817" cy="56928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Principles of Computer-Aided Drug Design</a:t>
            </a:r>
            <a:endParaRPr lang="en-US" sz="1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86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F0226-3702-4757-82E6-3EB7B725A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791" y="272361"/>
            <a:ext cx="10982739" cy="44325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Examples of current work (mixed both LBDD &amp; SBDD)</a:t>
            </a:r>
            <a:endParaRPr lang="en-GB" b="1" dirty="0"/>
          </a:p>
        </p:txBody>
      </p:sp>
      <p:pic>
        <p:nvPicPr>
          <p:cNvPr id="7" name="Docking Scores HD">
            <a:hlinkClick r:id="" action="ppaction://media"/>
            <a:extLst>
              <a:ext uri="{FF2B5EF4-FFF2-40B4-BE49-F238E27FC236}">
                <a16:creationId xmlns:a16="http://schemas.microsoft.com/office/drawing/2014/main" id="{F40FEA0D-4F86-4EB5-AC2D-F1AAB4B5989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13681"/>
            <a:ext cx="12192000" cy="5938206"/>
          </a:xfrm>
        </p:spPr>
      </p:pic>
    </p:spTree>
    <p:extLst>
      <p:ext uri="{BB962C8B-B14F-4D97-AF65-F5344CB8AC3E}">
        <p14:creationId xmlns:p14="http://schemas.microsoft.com/office/powerpoint/2010/main" val="220111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3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ank You Gif — Steemit | Thank you gifs, Thank you for birthday wishes, Thank  you quotes">
            <a:extLst>
              <a:ext uri="{FF2B5EF4-FFF2-40B4-BE49-F238E27FC236}">
                <a16:creationId xmlns:a16="http://schemas.microsoft.com/office/drawing/2014/main" id="{FA02D4FD-F139-4062-8C65-5556E76F13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565"/>
            <a:ext cx="12191999" cy="687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5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0E3D1-843A-43CA-AC07-4A5CB17D0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35" y="259107"/>
            <a:ext cx="10515600" cy="1325563"/>
          </a:xfrm>
        </p:spPr>
        <p:txBody>
          <a:bodyPr/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Contents:</a:t>
            </a:r>
            <a:endParaRPr lang="en-GB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B931C-C643-4481-8238-C0B452E1D7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250000"/>
              </a:lnSpc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Definitions</a:t>
            </a:r>
          </a:p>
          <a:p>
            <a:pPr>
              <a:lnSpc>
                <a:spcPct val="250000"/>
              </a:lnSpc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Advantages</a:t>
            </a:r>
          </a:p>
          <a:p>
            <a:pPr>
              <a:lnSpc>
                <a:spcPct val="250000"/>
              </a:lnSpc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Disadvantages</a:t>
            </a:r>
          </a:p>
          <a:p>
            <a:pPr>
              <a:lnSpc>
                <a:spcPct val="250000"/>
              </a:lnSpc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Examples of current work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3208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18F58-875B-4390-BA41-5E0A009E2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0"/>
            <a:ext cx="10515600" cy="715617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Definitions</a:t>
            </a: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EDEAF-1FDA-4FE4-BB3C-8FA58BF134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15617"/>
            <a:ext cx="12192000" cy="6142383"/>
          </a:xfrm>
        </p:spPr>
        <p:txBody>
          <a:bodyPr>
            <a:normAutofit/>
          </a:bodyPr>
          <a:lstStyle/>
          <a:p>
            <a:pPr algn="just">
              <a:lnSpc>
                <a:spcPct val="200000"/>
              </a:lnSpc>
            </a:pPr>
            <a:r>
              <a:rPr lang="en-GB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“Computer-aided drug design” (CADD) refers to the application of computational modelling approaches to drug discovery. </a:t>
            </a:r>
          </a:p>
          <a:p>
            <a:pPr algn="just">
              <a:lnSpc>
                <a:spcPct val="200000"/>
              </a:lnSpc>
            </a:pPr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CADD can be separated into ligand identification and ligand optimization, with both Structure-based drug design (SBDD) and ligand-based drug design (LBDD) methods useful in the appropriate context.</a:t>
            </a:r>
          </a:p>
          <a:p>
            <a:pPr algn="just">
              <a:lnSpc>
                <a:spcPct val="200000"/>
              </a:lnSpc>
            </a:pP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89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rontiers | A Role for Fragment-Based Drug Design in Developing Novel Lead  Compounds for Central Nervous System Targets | Neurology">
            <a:extLst>
              <a:ext uri="{FF2B5EF4-FFF2-40B4-BE49-F238E27FC236}">
                <a16:creationId xmlns:a16="http://schemas.microsoft.com/office/drawing/2014/main" id="{2D2C7D3B-865D-4486-BA73-AABF6F117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5" y="0"/>
            <a:ext cx="122333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739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18F58-875B-4390-BA41-5E0A009E2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0"/>
            <a:ext cx="10515600" cy="715617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Definitions</a:t>
            </a: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EDEAF-1FDA-4FE4-BB3C-8FA58BF134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09600"/>
            <a:ext cx="12192000" cy="6142383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SBDD methods analyse macromolecular target 3-dimensional structural information, typically of proteins or RNA, to identify key sites and interactions that are important for their respective biological functions. </a:t>
            </a:r>
          </a:p>
          <a:p>
            <a:pPr algn="just">
              <a:lnSpc>
                <a:spcPct val="200000"/>
              </a:lnSpc>
            </a:pP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Structure-Based Virtual Screening for Drug Discovery: Principles,  Applications and Recent Advances | Bentham Science">
            <a:extLst>
              <a:ext uri="{FF2B5EF4-FFF2-40B4-BE49-F238E27FC236}">
                <a16:creationId xmlns:a16="http://schemas.microsoft.com/office/drawing/2014/main" id="{27827CEA-1792-4189-9207-F1183A099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7426"/>
            <a:ext cx="12191999" cy="426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18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18F58-875B-4390-BA41-5E0A009E2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0"/>
            <a:ext cx="10515600" cy="715617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Definitions</a:t>
            </a: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EDEAF-1FDA-4FE4-BB3C-8FA58BF134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715617"/>
            <a:ext cx="6361043" cy="5976731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LBDD methods focus on known ligand to establish a relationship between the physiochemical properties and drug activity, referred to as a </a:t>
            </a:r>
            <a:r>
              <a:rPr lang="en-GB" b="1" dirty="0">
                <a:latin typeface="Cambria" panose="02040503050406030204" pitchFamily="18" charset="0"/>
                <a:ea typeface="Cambria" panose="02040503050406030204" pitchFamily="18" charset="0"/>
              </a:rPr>
              <a:t>structure-activity relationship (SAR), </a:t>
            </a:r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information that can be used for optimization of known drugs or guide the design of new drugs with improved activity.</a:t>
            </a:r>
          </a:p>
        </p:txBody>
      </p:sp>
      <p:pic>
        <p:nvPicPr>
          <p:cNvPr id="3074" name="Picture 2" descr="I, A) Novel HIV-1 Integrase inhibitor using ligand-based virtual... |  Download Scientific Diagram">
            <a:extLst>
              <a:ext uri="{FF2B5EF4-FFF2-40B4-BE49-F238E27FC236}">
                <a16:creationId xmlns:a16="http://schemas.microsoft.com/office/drawing/2014/main" id="{A9727758-2D09-475A-82C3-97B1A4A41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207" y="0"/>
            <a:ext cx="56317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578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18F58-875B-4390-BA41-5E0A009E2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96" y="79168"/>
            <a:ext cx="10515600" cy="941250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Adv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ant</a:t>
            </a:r>
            <a:r>
              <a:rPr 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ages</a:t>
            </a:r>
            <a:endParaRPr lang="en-GB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EDEAF-1FDA-4FE4-BB3C-8FA58BF134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20418"/>
            <a:ext cx="12192000" cy="5837582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GB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Classical drug discovery is an expensive and time-consuming process with the average approved drug requiring 10 to 15 years to develop with an estimated cost of 0.8–2 billion USD. </a:t>
            </a:r>
          </a:p>
          <a:p>
            <a:pPr algn="just">
              <a:lnSpc>
                <a:spcPct val="150000"/>
              </a:lnSpc>
            </a:pPr>
            <a:r>
              <a:rPr lang="en-GB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Importantly, CADD can be used in most stages of drug development: from target identification to target validation, from lead discovery to optimization, and in preclinical studies. </a:t>
            </a:r>
          </a:p>
          <a:p>
            <a:pPr algn="just">
              <a:lnSpc>
                <a:spcPct val="150000"/>
              </a:lnSpc>
            </a:pPr>
            <a:r>
              <a:rPr lang="en-GB" b="1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It is therefore estimated that CADD could reduce the cost of drug development by up to 50%</a:t>
            </a:r>
            <a:endParaRPr lang="en-GB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641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18F58-875B-4390-BA41-5E0A009E2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96" y="79168"/>
            <a:ext cx="10515600" cy="941250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Disadvantages</a:t>
            </a: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EDEAF-1FDA-4FE4-BB3C-8FA58BF134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20418"/>
            <a:ext cx="12192000" cy="5837582"/>
          </a:xfrm>
        </p:spPr>
        <p:txBody>
          <a:bodyPr>
            <a:normAutofit/>
          </a:bodyPr>
          <a:lstStyle/>
          <a:p>
            <a:pPr algn="just">
              <a:lnSpc>
                <a:spcPct val="250000"/>
              </a:lnSpc>
            </a:pPr>
            <a:r>
              <a:rPr lang="en-GB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Easy to get wrong! (wrong inputs)</a:t>
            </a:r>
          </a:p>
          <a:p>
            <a:pPr algn="just">
              <a:lnSpc>
                <a:spcPct val="250000"/>
              </a:lnSpc>
            </a:pPr>
            <a:r>
              <a:rPr lang="en-GB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Cost!</a:t>
            </a:r>
          </a:p>
          <a:p>
            <a:pPr algn="just">
              <a:lnSpc>
                <a:spcPct val="250000"/>
              </a:lnSpc>
            </a:pPr>
            <a:r>
              <a:rPr lang="en-GB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Needs special requirements (e.g. super computers)</a:t>
            </a:r>
            <a:endParaRPr lang="en-GB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720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38DE41-DE07-4A0A-AECA-83E36FF93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1114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4E59EF-AA84-418F-AAE5-710C437597D9}"/>
              </a:ext>
            </a:extLst>
          </p:cNvPr>
          <p:cNvSpPr txBox="1"/>
          <p:nvPr/>
        </p:nvSpPr>
        <p:spPr>
          <a:xfrm>
            <a:off x="86139" y="6111413"/>
            <a:ext cx="120197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lphaUcParenBoth"/>
            </a:pP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Schematic representation of CADD process. </a:t>
            </a:r>
          </a:p>
          <a:p>
            <a:pPr marL="342900" indent="-342900">
              <a:buAutoNum type="alphaUcParenBoth"/>
            </a:pP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Comparison of traditional and computer-aided drug development in terms of time and cost investments.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89038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</TotalTime>
  <Words>296</Words>
  <Application>Microsoft Office PowerPoint</Application>
  <PresentationFormat>Widescreen</PresentationFormat>
  <Paragraphs>29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Cambria</vt:lpstr>
      <vt:lpstr>Office Theme</vt:lpstr>
      <vt:lpstr>PowerPoint Presentation</vt:lpstr>
      <vt:lpstr>Contents:</vt:lpstr>
      <vt:lpstr>Definitions</vt:lpstr>
      <vt:lpstr>PowerPoint Presentation</vt:lpstr>
      <vt:lpstr>Definitions</vt:lpstr>
      <vt:lpstr>Definitions</vt:lpstr>
      <vt:lpstr>Advantages</vt:lpstr>
      <vt:lpstr>Disadvantages</vt:lpstr>
      <vt:lpstr>PowerPoint Presentation</vt:lpstr>
      <vt:lpstr>Examples of current work (mixed both LBDD &amp; SBDD)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Zaid Al-Obaidi</dc:creator>
  <cp:lastModifiedBy>Zaid Al-Obaidi</cp:lastModifiedBy>
  <cp:revision>4</cp:revision>
  <dcterms:created xsi:type="dcterms:W3CDTF">2021-10-17T16:56:25Z</dcterms:created>
  <dcterms:modified xsi:type="dcterms:W3CDTF">2021-10-19T05:16:10Z</dcterms:modified>
</cp:coreProperties>
</file>