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57" r:id="rId3"/>
    <p:sldId id="259" r:id="rId4"/>
    <p:sldId id="260" r:id="rId5"/>
    <p:sldId id="261" r:id="rId6"/>
    <p:sldId id="262" r:id="rId7"/>
    <p:sldId id="264" r:id="rId8"/>
    <p:sldId id="263" r:id="rId9"/>
    <p:sldId id="265" r:id="rId10"/>
    <p:sldId id="266" r:id="rId11"/>
    <p:sldId id="267" r:id="rId12"/>
    <p:sldId id="268" r:id="rId13"/>
    <p:sldId id="269" r:id="rId14"/>
    <p:sldId id="258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F53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>
        <p:scale>
          <a:sx n="93" d="100"/>
          <a:sy n="93" d="100"/>
        </p:scale>
        <p:origin x="-154" y="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38493E-A416-4559-81A9-A6AB6E209C4B}" type="datetimeFigureOut">
              <a:rPr lang="en-US" smtClean="0"/>
              <a:t>6/6/2021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6818F3-DC47-42C9-8282-D3CFF72BE6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09457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9BD37006-8F66-46A5-B35B-07BFFEC4D01C}"/>
              </a:ext>
            </a:extLst>
          </p:cNvPr>
          <p:cNvSpPr/>
          <p:nvPr userDrawn="1"/>
        </p:nvSpPr>
        <p:spPr>
          <a:xfrm>
            <a:off x="0" y="101491"/>
            <a:ext cx="12192000" cy="6576659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6854FF55-0AFA-4BB2-884C-4B009B46DE62}"/>
              </a:ext>
            </a:extLst>
          </p:cNvPr>
          <p:cNvSpPr/>
          <p:nvPr userDrawn="1"/>
        </p:nvSpPr>
        <p:spPr>
          <a:xfrm>
            <a:off x="0" y="6678151"/>
            <a:ext cx="12192000" cy="1798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2F9E5346-3695-4602-97A3-0B8A9C80BF09}"/>
              </a:ext>
            </a:extLst>
          </p:cNvPr>
          <p:cNvSpPr/>
          <p:nvPr userDrawn="1"/>
        </p:nvSpPr>
        <p:spPr>
          <a:xfrm>
            <a:off x="7050" y="862555"/>
            <a:ext cx="12192000" cy="53476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AD2BD3CA-D5FA-4EEE-91F0-759E0773F6EE}"/>
              </a:ext>
            </a:extLst>
          </p:cNvPr>
          <p:cNvSpPr/>
          <p:nvPr userDrawn="1"/>
        </p:nvSpPr>
        <p:spPr>
          <a:xfrm>
            <a:off x="0" y="-70703"/>
            <a:ext cx="12192000" cy="1798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Pentagon 39">
            <a:extLst>
              <a:ext uri="{FF2B5EF4-FFF2-40B4-BE49-F238E27FC236}">
                <a16:creationId xmlns:a16="http://schemas.microsoft.com/office/drawing/2014/main" xmlns="" id="{5DC1B17A-42E5-4827-B5BE-2670B557C295}"/>
              </a:ext>
            </a:extLst>
          </p:cNvPr>
          <p:cNvSpPr/>
          <p:nvPr userDrawn="1"/>
        </p:nvSpPr>
        <p:spPr>
          <a:xfrm flipH="1">
            <a:off x="10801882" y="6210228"/>
            <a:ext cx="1390115" cy="467921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Pentagon 45">
            <a:extLst>
              <a:ext uri="{FF2B5EF4-FFF2-40B4-BE49-F238E27FC236}">
                <a16:creationId xmlns:a16="http://schemas.microsoft.com/office/drawing/2014/main" xmlns="" id="{8244B392-AC48-4B2D-BF49-8459840DE26F}"/>
              </a:ext>
            </a:extLst>
          </p:cNvPr>
          <p:cNvSpPr/>
          <p:nvPr userDrawn="1"/>
        </p:nvSpPr>
        <p:spPr>
          <a:xfrm rot="10800000" flipH="1">
            <a:off x="0" y="6210228"/>
            <a:ext cx="1095375" cy="467920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xmlns="" id="{D801F2CC-04D6-48E5-9020-23F53EF728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991399" y="6272195"/>
            <a:ext cx="1200599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3F5378"/>
                </a:solidFill>
              </a:defRPr>
            </a:lvl1pPr>
          </a:lstStyle>
          <a:p>
            <a:r>
              <a:rPr lang="en-US" dirty="0"/>
              <a:t>2020-2021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FECF235D-501E-4D8C-B0C7-A7FBEFFEF1D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509838" y="1873615"/>
            <a:ext cx="7739385" cy="1194854"/>
          </a:xfrm>
          <a:prstGeom prst="rect">
            <a:avLst/>
          </a:prstGeom>
        </p:spPr>
        <p:txBody>
          <a:bodyPr anchor="ctr"/>
          <a:lstStyle>
            <a:lvl1pPr marL="0" indent="0" algn="ctr">
              <a:buNone/>
              <a:defRPr sz="72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ar-IQ" dirty="0"/>
              <a:t>العنوان الرئيسي</a:t>
            </a:r>
            <a:endParaRPr lang="en-US" dirty="0"/>
          </a:p>
        </p:txBody>
      </p:sp>
      <p:sp>
        <p:nvSpPr>
          <p:cNvPr id="16" name="Text Placeholder 2">
            <a:extLst>
              <a:ext uri="{FF2B5EF4-FFF2-40B4-BE49-F238E27FC236}">
                <a16:creationId xmlns:a16="http://schemas.microsoft.com/office/drawing/2014/main" xmlns="" id="{3431DDF7-EDFA-4A9B-A10A-40DC5103B763}"/>
              </a:ext>
            </a:extLst>
          </p:cNvPr>
          <p:cNvSpPr>
            <a:spLocks noGrp="1"/>
          </p:cNvSpPr>
          <p:nvPr>
            <p:ph type="body" sz="quarter" idx="14" hasCustomPrompt="1"/>
          </p:nvPr>
        </p:nvSpPr>
        <p:spPr>
          <a:xfrm>
            <a:off x="509838" y="3233563"/>
            <a:ext cx="7739385" cy="1844291"/>
          </a:xfrm>
          <a:prstGeom prst="rect">
            <a:avLst/>
          </a:prstGeom>
        </p:spPr>
        <p:txBody>
          <a:bodyPr anchor="ctr"/>
          <a:lstStyle>
            <a:lvl1pPr marL="0" indent="0" algn="ctr" rtl="0">
              <a:buNone/>
              <a:defRPr sz="4800">
                <a:solidFill>
                  <a:schemeClr val="accent6">
                    <a:lumMod val="50000"/>
                  </a:schemeClr>
                </a:solidFill>
              </a:defRPr>
            </a:lvl1pPr>
          </a:lstStyle>
          <a:p>
            <a:pPr lvl="0"/>
            <a:r>
              <a:rPr lang="ar-IQ" dirty="0"/>
              <a:t>العنوان الفرعي</a:t>
            </a:r>
            <a:endParaRPr lang="en-US" dirty="0"/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xmlns="" id="{0CBB9745-F03D-416B-AFDB-7292F58346FF}"/>
              </a:ext>
            </a:extLst>
          </p:cNvPr>
          <p:cNvSpPr/>
          <p:nvPr userDrawn="1"/>
        </p:nvSpPr>
        <p:spPr>
          <a:xfrm rot="5400000">
            <a:off x="6233673" y="2299509"/>
            <a:ext cx="6583760" cy="218772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xmlns="" id="{41CCE111-59C4-4620-A682-7B71FC50D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09550" y="6272195"/>
            <a:ext cx="50482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F5378"/>
                </a:solidFill>
              </a:defRPr>
            </a:lvl1pPr>
          </a:lstStyle>
          <a:p>
            <a:fld id="{A0EDFBC5-9E83-48A9-A20F-CEAD086DBFA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37" name="صورة 1">
            <a:extLst>
              <a:ext uri="{FF2B5EF4-FFF2-40B4-BE49-F238E27FC236}">
                <a16:creationId xmlns:a16="http://schemas.microsoft.com/office/drawing/2014/main" xmlns="" id="{B6D230B2-C001-416D-90D0-15E8322FCF14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7726" y="2050130"/>
            <a:ext cx="2075653" cy="2139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1083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xmlns="" id="{9BD37006-8F66-46A5-B35B-07BFFEC4D01C}"/>
              </a:ext>
            </a:extLst>
          </p:cNvPr>
          <p:cNvSpPr/>
          <p:nvPr userDrawn="1"/>
        </p:nvSpPr>
        <p:spPr>
          <a:xfrm>
            <a:off x="0" y="94391"/>
            <a:ext cx="12192000" cy="6583760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xmlns="" id="{6854FF55-0AFA-4BB2-884C-4B009B46DE62}"/>
              </a:ext>
            </a:extLst>
          </p:cNvPr>
          <p:cNvSpPr/>
          <p:nvPr userDrawn="1"/>
        </p:nvSpPr>
        <p:spPr>
          <a:xfrm>
            <a:off x="0" y="6678151"/>
            <a:ext cx="12192000" cy="1798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>
            <a:extLst>
              <a:ext uri="{FF2B5EF4-FFF2-40B4-BE49-F238E27FC236}">
                <a16:creationId xmlns:a16="http://schemas.microsoft.com/office/drawing/2014/main" xmlns="" id="{2F9E5346-3695-4602-97A3-0B8A9C80BF09}"/>
              </a:ext>
            </a:extLst>
          </p:cNvPr>
          <p:cNvSpPr/>
          <p:nvPr userDrawn="1"/>
        </p:nvSpPr>
        <p:spPr>
          <a:xfrm>
            <a:off x="0" y="873483"/>
            <a:ext cx="12192000" cy="53476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xmlns="" id="{AD2BD3CA-D5FA-4EEE-91F0-759E0773F6EE}"/>
              </a:ext>
            </a:extLst>
          </p:cNvPr>
          <p:cNvSpPr/>
          <p:nvPr userDrawn="1"/>
        </p:nvSpPr>
        <p:spPr>
          <a:xfrm>
            <a:off x="0" y="-70703"/>
            <a:ext cx="12192000" cy="179849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Arrow: Pentagon 39">
            <a:extLst>
              <a:ext uri="{FF2B5EF4-FFF2-40B4-BE49-F238E27FC236}">
                <a16:creationId xmlns:a16="http://schemas.microsoft.com/office/drawing/2014/main" xmlns="" id="{5DC1B17A-42E5-4827-B5BE-2670B557C295}"/>
              </a:ext>
            </a:extLst>
          </p:cNvPr>
          <p:cNvSpPr/>
          <p:nvPr userDrawn="1"/>
        </p:nvSpPr>
        <p:spPr>
          <a:xfrm flipH="1">
            <a:off x="10545806" y="6221161"/>
            <a:ext cx="1646192" cy="456988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Arrow: Pentagon 45">
            <a:extLst>
              <a:ext uri="{FF2B5EF4-FFF2-40B4-BE49-F238E27FC236}">
                <a16:creationId xmlns:a16="http://schemas.microsoft.com/office/drawing/2014/main" xmlns="" id="{8244B392-AC48-4B2D-BF49-8459840DE26F}"/>
              </a:ext>
            </a:extLst>
          </p:cNvPr>
          <p:cNvSpPr/>
          <p:nvPr userDrawn="1"/>
        </p:nvSpPr>
        <p:spPr>
          <a:xfrm rot="10800000" flipH="1">
            <a:off x="-5019" y="6221603"/>
            <a:ext cx="1052769" cy="456988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Google Shape;79;p5">
            <a:extLst>
              <a:ext uri="{FF2B5EF4-FFF2-40B4-BE49-F238E27FC236}">
                <a16:creationId xmlns:a16="http://schemas.microsoft.com/office/drawing/2014/main" xmlns="" id="{5668860F-19A7-4440-A20F-147FDD68D328}"/>
              </a:ext>
            </a:extLst>
          </p:cNvPr>
          <p:cNvSpPr txBox="1">
            <a:spLocks noGrp="1"/>
          </p:cNvSpPr>
          <p:nvPr>
            <p:ph type="body" idx="1" hasCustomPrompt="1"/>
          </p:nvPr>
        </p:nvSpPr>
        <p:spPr>
          <a:xfrm>
            <a:off x="186305" y="1006453"/>
            <a:ext cx="11487217" cy="5080789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marL="76200" lvl="0" indent="0" algn="r" rtl="1">
              <a:spcBef>
                <a:spcPts val="600"/>
              </a:spcBef>
              <a:spcAft>
                <a:spcPts val="0"/>
              </a:spcAft>
              <a:buSzPts val="2400"/>
              <a:buNone/>
              <a:defRPr>
                <a:solidFill>
                  <a:srgbClr val="3F5378"/>
                </a:solidFill>
              </a:defRPr>
            </a:lvl1pPr>
            <a:lvl2pPr marL="914400" lvl="1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2pPr>
            <a:lvl3pPr marL="1371600" lvl="2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3pPr>
            <a:lvl4pPr marL="1828800" lvl="3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4pPr>
            <a:lvl5pPr marL="2286000" lvl="4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5pPr>
            <a:lvl6pPr marL="2743200" lvl="5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6pPr>
            <a:lvl7pPr marL="3200400" lvl="6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7pPr>
            <a:lvl8pPr marL="3657600" lvl="7" indent="-381000">
              <a:spcBef>
                <a:spcPts val="1000"/>
              </a:spcBef>
              <a:spcAft>
                <a:spcPts val="0"/>
              </a:spcAft>
              <a:buSzPts val="2400"/>
              <a:buChar char="▻"/>
              <a:defRPr/>
            </a:lvl8pPr>
            <a:lvl9pPr marL="4114800" lvl="8" indent="-381000">
              <a:spcBef>
                <a:spcPts val="1000"/>
              </a:spcBef>
              <a:spcAft>
                <a:spcPts val="1000"/>
              </a:spcAft>
              <a:buSzPts val="2400"/>
              <a:buChar char="▻"/>
              <a:defRPr/>
            </a:lvl9pPr>
          </a:lstStyle>
          <a:p>
            <a:r>
              <a:rPr lang="ar-IQ" b="1" dirty="0"/>
              <a:t>التفاصيل</a:t>
            </a:r>
            <a:endParaRPr lang="ar-SA" b="1" dirty="0"/>
          </a:p>
        </p:txBody>
      </p:sp>
      <p:grpSp>
        <p:nvGrpSpPr>
          <p:cNvPr id="15" name="Group 14">
            <a:extLst>
              <a:ext uri="{FF2B5EF4-FFF2-40B4-BE49-F238E27FC236}">
                <a16:creationId xmlns:a16="http://schemas.microsoft.com/office/drawing/2014/main" xmlns="" id="{66B8A655-DD86-4892-BF52-16BCF5CF8635}"/>
              </a:ext>
            </a:extLst>
          </p:cNvPr>
          <p:cNvGrpSpPr/>
          <p:nvPr userDrawn="1"/>
        </p:nvGrpSpPr>
        <p:grpSpPr>
          <a:xfrm>
            <a:off x="5706933" y="6265210"/>
            <a:ext cx="2174908" cy="380661"/>
            <a:chOff x="3169389" y="4680483"/>
            <a:chExt cx="2174908" cy="383285"/>
          </a:xfrm>
        </p:grpSpPr>
        <p:pic>
          <p:nvPicPr>
            <p:cNvPr id="16" name="Picture 15">
              <a:extLst>
                <a:ext uri="{FF2B5EF4-FFF2-40B4-BE49-F238E27FC236}">
                  <a16:creationId xmlns:a16="http://schemas.microsoft.com/office/drawing/2014/main" xmlns="" id="{487DF495-839D-4469-A05A-62B06DF5E663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>
              <a:duotone>
                <a:schemeClr val="accent5">
                  <a:shade val="45000"/>
                  <a:satMod val="135000"/>
                </a:schemeClr>
                <a:prstClr val="white"/>
              </a:duotone>
            </a:blip>
            <a:stretch>
              <a:fillRect/>
            </a:stretch>
          </p:blipFill>
          <p:spPr>
            <a:xfrm>
              <a:off x="4943870" y="4680483"/>
              <a:ext cx="383285" cy="383285"/>
            </a:xfrm>
            <a:prstGeom prst="rect">
              <a:avLst/>
            </a:prstGeom>
          </p:spPr>
        </p:pic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xmlns="" id="{FFAC5E4D-8A74-4B7A-BC54-8C3B3FDC97E6}"/>
                </a:ext>
              </a:extLst>
            </p:cNvPr>
            <p:cNvGrpSpPr/>
            <p:nvPr userDrawn="1"/>
          </p:nvGrpSpPr>
          <p:grpSpPr>
            <a:xfrm>
              <a:off x="3169389" y="4741323"/>
              <a:ext cx="2174908" cy="263413"/>
              <a:chOff x="6463381" y="4741323"/>
              <a:chExt cx="2174908" cy="263413"/>
            </a:xfrm>
          </p:grpSpPr>
          <p:sp>
            <p:nvSpPr>
              <p:cNvPr id="19" name="TextBox 18">
                <a:extLst>
                  <a:ext uri="{FF2B5EF4-FFF2-40B4-BE49-F238E27FC236}">
                    <a16:creationId xmlns:a16="http://schemas.microsoft.com/office/drawing/2014/main" xmlns="" id="{8400AE3C-6492-4126-84CA-9B14F862593C}"/>
                  </a:ext>
                </a:extLst>
              </p:cNvPr>
              <p:cNvSpPr txBox="1"/>
              <p:nvPr userDrawn="1"/>
            </p:nvSpPr>
            <p:spPr>
              <a:xfrm>
                <a:off x="6463381" y="4741323"/>
                <a:ext cx="2174908" cy="263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lang="en-US" sz="1100" b="0" i="0" u="none" strike="noStrike" cap="none" dirty="0">
                    <a:solidFill>
                      <a:schemeClr val="bg1"/>
                    </a:solidFill>
                    <a:latin typeface="Arial"/>
                    <a:ea typeface="Segoe UI Black" panose="020B0A02040204020203" pitchFamily="34" charset="0"/>
                    <a:cs typeface="Arial"/>
                    <a:sym typeface="Arial"/>
                  </a:rPr>
                  <a:t>Email :</a:t>
                </a:r>
                <a:r>
                  <a:rPr lang="en-US" sz="1100" dirty="0">
                    <a:solidFill>
                      <a:schemeClr val="bg1"/>
                    </a:solidFill>
                  </a:rPr>
                  <a:t>info@alkafeel.edu.iq</a:t>
                </a:r>
              </a:p>
            </p:txBody>
          </p:sp>
          <p:sp>
            <p:nvSpPr>
              <p:cNvPr id="20" name="TextBox 19">
                <a:extLst>
                  <a:ext uri="{FF2B5EF4-FFF2-40B4-BE49-F238E27FC236}">
                    <a16:creationId xmlns:a16="http://schemas.microsoft.com/office/drawing/2014/main" xmlns="" id="{2B158153-F695-4B33-8642-1A0EAFE058EB}"/>
                  </a:ext>
                </a:extLst>
              </p:cNvPr>
              <p:cNvSpPr txBox="1"/>
              <p:nvPr userDrawn="1"/>
            </p:nvSpPr>
            <p:spPr>
              <a:xfrm>
                <a:off x="7770810" y="4741323"/>
                <a:ext cx="86747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algn="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</a:pPr>
                <a:endParaRPr lang="en-US" sz="1100" b="0" i="0" u="none" strike="noStrike" cap="none" dirty="0">
                  <a:solidFill>
                    <a:srgbClr val="002060"/>
                  </a:solidFill>
                  <a:latin typeface="+mn-lt"/>
                  <a:ea typeface="Segoe UI Black" panose="020B0A02040204020203" pitchFamily="34" charset="0"/>
                  <a:cs typeface="+mn-cs"/>
                  <a:sym typeface="Arial"/>
                </a:endParaRPr>
              </a:p>
            </p:txBody>
          </p:sp>
        </p:grpSp>
      </p:grpSp>
      <p:grpSp>
        <p:nvGrpSpPr>
          <p:cNvPr id="21" name="Group 20">
            <a:extLst>
              <a:ext uri="{FF2B5EF4-FFF2-40B4-BE49-F238E27FC236}">
                <a16:creationId xmlns:a16="http://schemas.microsoft.com/office/drawing/2014/main" xmlns="" id="{09B456AB-22B2-4FA9-809A-639D9B5FCF70}"/>
              </a:ext>
            </a:extLst>
          </p:cNvPr>
          <p:cNvGrpSpPr/>
          <p:nvPr userDrawn="1"/>
        </p:nvGrpSpPr>
        <p:grpSpPr>
          <a:xfrm>
            <a:off x="7952325" y="6183529"/>
            <a:ext cx="2593481" cy="527788"/>
            <a:chOff x="2845992" y="3408302"/>
            <a:chExt cx="2593481" cy="527788"/>
          </a:xfrm>
        </p:grpSpPr>
        <p:pic>
          <p:nvPicPr>
            <p:cNvPr id="22" name="Picture 21">
              <a:extLst>
                <a:ext uri="{FF2B5EF4-FFF2-40B4-BE49-F238E27FC236}">
                  <a16:creationId xmlns:a16="http://schemas.microsoft.com/office/drawing/2014/main" xmlns="" id="{80EAE3E0-44D0-46B2-937B-EAEE4C7E467C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3" cstate="print">
              <a:duotone>
                <a:schemeClr val="accent5">
                  <a:shade val="45000"/>
                  <a:satMod val="135000"/>
                </a:schemeClr>
                <a:prstClr val="white"/>
              </a:duotone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/>
          </p:blipFill>
          <p:spPr>
            <a:xfrm>
              <a:off x="4703514" y="3408302"/>
              <a:ext cx="735959" cy="527788"/>
            </a:xfrm>
            <a:prstGeom prst="rect">
              <a:avLst/>
            </a:prstGeom>
          </p:spPr>
        </p:pic>
        <p:grpSp>
          <p:nvGrpSpPr>
            <p:cNvPr id="23" name="Group 22">
              <a:extLst>
                <a:ext uri="{FF2B5EF4-FFF2-40B4-BE49-F238E27FC236}">
                  <a16:creationId xmlns:a16="http://schemas.microsoft.com/office/drawing/2014/main" xmlns="" id="{354112FD-5A25-4014-B4FD-C7F661F6110A}"/>
                </a:ext>
              </a:extLst>
            </p:cNvPr>
            <p:cNvGrpSpPr/>
            <p:nvPr userDrawn="1"/>
          </p:nvGrpSpPr>
          <p:grpSpPr>
            <a:xfrm>
              <a:off x="2845992" y="3568276"/>
              <a:ext cx="2234843" cy="261610"/>
              <a:chOff x="6538000" y="4741322"/>
              <a:chExt cx="2234843" cy="263413"/>
            </a:xfrm>
          </p:grpSpPr>
          <p:sp>
            <p:nvSpPr>
              <p:cNvPr id="24" name="TextBox 23">
                <a:extLst>
                  <a:ext uri="{FF2B5EF4-FFF2-40B4-BE49-F238E27FC236}">
                    <a16:creationId xmlns:a16="http://schemas.microsoft.com/office/drawing/2014/main" xmlns="" id="{38EB65AC-D5FB-4AB4-8C39-80DBEDDEF7A8}"/>
                  </a:ext>
                </a:extLst>
              </p:cNvPr>
              <p:cNvSpPr txBox="1"/>
              <p:nvPr userDrawn="1"/>
            </p:nvSpPr>
            <p:spPr>
              <a:xfrm>
                <a:off x="6538000" y="4741322"/>
                <a:ext cx="2234843" cy="2634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0" marR="0" lvl="0" indent="0" algn="l" defTabSz="914400" rtl="0" eaLnBrk="1" fontAlgn="auto" latinLnBrk="0" hangingPunct="1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SzTx/>
                  <a:buFont typeface="Arial"/>
                  <a:buNone/>
                  <a:tabLst/>
                  <a:defRPr/>
                </a:pPr>
                <a:r>
                  <a:rPr lang="en-US" sz="1100" b="0" i="0" u="none" strike="noStrike" cap="none" dirty="0">
                    <a:solidFill>
                      <a:schemeClr val="bg1"/>
                    </a:solidFill>
                    <a:latin typeface="Arial"/>
                    <a:ea typeface="Segoe UI Black" panose="020B0A02040204020203" pitchFamily="34" charset="0"/>
                    <a:cs typeface="Arial"/>
                    <a:sym typeface="Arial"/>
                  </a:rPr>
                  <a:t>Website :</a:t>
                </a:r>
                <a:r>
                  <a:rPr lang="en-US" sz="1100" dirty="0">
                    <a:solidFill>
                      <a:schemeClr val="bg1"/>
                    </a:solidFill>
                  </a:rPr>
                  <a:t>http://Alkafeel.edu.iq</a:t>
                </a:r>
              </a:p>
            </p:txBody>
          </p:sp>
          <p:sp>
            <p:nvSpPr>
              <p:cNvPr id="25" name="TextBox 24">
                <a:extLst>
                  <a:ext uri="{FF2B5EF4-FFF2-40B4-BE49-F238E27FC236}">
                    <a16:creationId xmlns:a16="http://schemas.microsoft.com/office/drawing/2014/main" xmlns="" id="{3677BC36-AB45-4868-BDB7-56C8683913A3}"/>
                  </a:ext>
                </a:extLst>
              </p:cNvPr>
              <p:cNvSpPr txBox="1"/>
              <p:nvPr userDrawn="1"/>
            </p:nvSpPr>
            <p:spPr>
              <a:xfrm>
                <a:off x="7770810" y="4741323"/>
                <a:ext cx="867479" cy="26161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R="0" algn="r" rtl="0">
                  <a:lnSpc>
                    <a:spcPct val="100000"/>
                  </a:lnSpc>
                  <a:spcBef>
                    <a:spcPts val="0"/>
                  </a:spcBef>
                  <a:spcAft>
                    <a:spcPts val="0"/>
                  </a:spcAft>
                  <a:buClr>
                    <a:srgbClr val="000000"/>
                  </a:buClr>
                  <a:buFont typeface="Arial"/>
                </a:pPr>
                <a:endParaRPr lang="en-US" sz="1100" b="0" i="0" u="none" strike="noStrike" cap="none" dirty="0">
                  <a:solidFill>
                    <a:srgbClr val="002060"/>
                  </a:solidFill>
                  <a:latin typeface="+mn-lt"/>
                  <a:ea typeface="Segoe UI Black" panose="020B0A02040204020203" pitchFamily="34" charset="0"/>
                  <a:cs typeface="+mn-cs"/>
                  <a:sym typeface="Arial"/>
                </a:endParaRPr>
              </a:p>
            </p:txBody>
          </p:sp>
        </p:grpSp>
      </p:grpSp>
      <p:sp>
        <p:nvSpPr>
          <p:cNvPr id="27" name="Arrow: Pentagon 26">
            <a:extLst>
              <a:ext uri="{FF2B5EF4-FFF2-40B4-BE49-F238E27FC236}">
                <a16:creationId xmlns:a16="http://schemas.microsoft.com/office/drawing/2014/main" xmlns="" id="{DB1419E4-4C95-4933-9088-533031767AEC}"/>
              </a:ext>
            </a:extLst>
          </p:cNvPr>
          <p:cNvSpPr/>
          <p:nvPr userDrawn="1"/>
        </p:nvSpPr>
        <p:spPr>
          <a:xfrm flipH="1">
            <a:off x="11020425" y="94392"/>
            <a:ext cx="1171574" cy="779092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0" name="Google Shape;78;p5">
            <a:extLst>
              <a:ext uri="{FF2B5EF4-FFF2-40B4-BE49-F238E27FC236}">
                <a16:creationId xmlns:a16="http://schemas.microsoft.com/office/drawing/2014/main" xmlns="" id="{D42B2945-53BD-4C9A-802F-AC330CBF3A7D}"/>
              </a:ext>
            </a:extLst>
          </p:cNvPr>
          <p:cNvSpPr txBox="1">
            <a:spLocks noGrp="1"/>
          </p:cNvSpPr>
          <p:nvPr>
            <p:ph type="title" hasCustomPrompt="1"/>
          </p:nvPr>
        </p:nvSpPr>
        <p:spPr>
          <a:xfrm>
            <a:off x="1315947" y="305901"/>
            <a:ext cx="9479505" cy="406736"/>
          </a:xfrm>
          <a:prstGeom prst="rect">
            <a:avLst/>
          </a:prstGeom>
        </p:spPr>
        <p:txBody>
          <a:bodyPr spcFirstLastPara="1" wrap="square" lIns="91425" tIns="91425" rIns="91425" bIns="91425" anchor="ctr" anchorCtr="0"/>
          <a:lstStyle>
            <a:lvl1pPr lvl="0" algn="r" rtl="1">
              <a:spcBef>
                <a:spcPts val="0"/>
              </a:spcBef>
              <a:spcAft>
                <a:spcPts val="0"/>
              </a:spcAft>
              <a:buSzPts val="2000"/>
              <a:buNone/>
              <a:defRPr sz="1800" b="0" i="0" u="none" strike="noStrike" cap="none" dirty="0">
                <a:solidFill>
                  <a:schemeClr val="bg1"/>
                </a:solidFill>
                <a:latin typeface="+mn-lt"/>
                <a:ea typeface="Segoe UI Black" panose="020B0A02040204020203" pitchFamily="34" charset="0"/>
                <a:cs typeface="+mn-cs"/>
                <a:sym typeface="Arial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000"/>
              <a:buNone/>
              <a:defRPr/>
            </a:lvl9pPr>
          </a:lstStyle>
          <a:p>
            <a:r>
              <a:rPr lang="ar-IQ" dirty="0"/>
              <a:t>العنوان</a:t>
            </a:r>
            <a:endParaRPr dirty="0"/>
          </a:p>
        </p:txBody>
      </p:sp>
      <p:sp>
        <p:nvSpPr>
          <p:cNvPr id="31" name="Arrow: Pentagon 30">
            <a:extLst>
              <a:ext uri="{FF2B5EF4-FFF2-40B4-BE49-F238E27FC236}">
                <a16:creationId xmlns:a16="http://schemas.microsoft.com/office/drawing/2014/main" xmlns="" id="{CF8ACE1E-B011-4A84-8C6B-EC5A84BCC96C}"/>
              </a:ext>
            </a:extLst>
          </p:cNvPr>
          <p:cNvSpPr/>
          <p:nvPr userDrawn="1"/>
        </p:nvSpPr>
        <p:spPr>
          <a:xfrm rot="10800000" flipH="1">
            <a:off x="-896" y="108551"/>
            <a:ext cx="1258196" cy="764932"/>
          </a:xfrm>
          <a:prstGeom prst="homePlate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B48B2958-B7A7-489A-B909-03A008329EB1}"/>
              </a:ext>
            </a:extLst>
          </p:cNvPr>
          <p:cNvSpPr/>
          <p:nvPr userDrawn="1"/>
        </p:nvSpPr>
        <p:spPr>
          <a:xfrm rot="5400000">
            <a:off x="8644259" y="3305240"/>
            <a:ext cx="6928704" cy="176816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xmlns="" id="{D6C16464-CFF8-4E34-B354-25BDA408DB5C}"/>
              </a:ext>
            </a:extLst>
          </p:cNvPr>
          <p:cNvSpPr/>
          <p:nvPr userDrawn="1"/>
        </p:nvSpPr>
        <p:spPr>
          <a:xfrm rot="5400000">
            <a:off x="8517082" y="3308147"/>
            <a:ext cx="6928704" cy="171002"/>
          </a:xfrm>
          <a:prstGeom prst="rect">
            <a:avLst/>
          </a:prstGeom>
          <a:solidFill>
            <a:schemeClr val="accent5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Date Placeholder 3">
            <a:extLst>
              <a:ext uri="{FF2B5EF4-FFF2-40B4-BE49-F238E27FC236}">
                <a16:creationId xmlns:a16="http://schemas.microsoft.com/office/drawing/2014/main" xmlns="" id="{D801F2CC-04D6-48E5-9020-23F53EF72809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10669737" y="6267091"/>
            <a:ext cx="1200599" cy="365125"/>
          </a:xfrm>
          <a:prstGeom prst="rect">
            <a:avLst/>
          </a:prstGeom>
          <a:ln>
            <a:noFill/>
          </a:ln>
        </p:spPr>
        <p:txBody>
          <a:bodyPr/>
          <a:lstStyle>
            <a:lvl1pPr>
              <a:defRPr>
                <a:solidFill>
                  <a:srgbClr val="3F5378"/>
                </a:solidFill>
              </a:defRPr>
            </a:lvl1pPr>
          </a:lstStyle>
          <a:p>
            <a:r>
              <a:rPr lang="en-US" dirty="0"/>
              <a:t>2020-2021</a:t>
            </a:r>
          </a:p>
        </p:txBody>
      </p:sp>
      <p:sp>
        <p:nvSpPr>
          <p:cNvPr id="41" name="Slide Number Placeholder 5">
            <a:extLst>
              <a:ext uri="{FF2B5EF4-FFF2-40B4-BE49-F238E27FC236}">
                <a16:creationId xmlns:a16="http://schemas.microsoft.com/office/drawing/2014/main" xmlns="" id="{41CCE111-59C4-4620-A682-7B71FC50DA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86305" y="6267091"/>
            <a:ext cx="575695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rgbClr val="3F5378"/>
                </a:solidFill>
              </a:defRPr>
            </a:lvl1pPr>
          </a:lstStyle>
          <a:p>
            <a:fld id="{A0EDFBC5-9E83-48A9-A20F-CEAD086DBFA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29" name="صورة 1">
            <a:extLst>
              <a:ext uri="{FF2B5EF4-FFF2-40B4-BE49-F238E27FC236}">
                <a16:creationId xmlns:a16="http://schemas.microsoft.com/office/drawing/2014/main" xmlns="" id="{BF5E8E17-3DFA-41DB-B46D-F4A5C3C3DB5D}"/>
              </a:ext>
            </a:extLst>
          </p:cNvPr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3222" y="98779"/>
            <a:ext cx="719257" cy="741451"/>
          </a:xfrm>
          <a:prstGeom prst="rect">
            <a:avLst/>
          </a:prstGeom>
        </p:spPr>
      </p:pic>
      <p:grpSp>
        <p:nvGrpSpPr>
          <p:cNvPr id="32" name="Google Shape;239;p16">
            <a:extLst>
              <a:ext uri="{FF2B5EF4-FFF2-40B4-BE49-F238E27FC236}">
                <a16:creationId xmlns:a16="http://schemas.microsoft.com/office/drawing/2014/main" xmlns="" id="{51093C29-0B93-4657-AED3-FDF929FB8F78}"/>
              </a:ext>
            </a:extLst>
          </p:cNvPr>
          <p:cNvGrpSpPr/>
          <p:nvPr userDrawn="1"/>
        </p:nvGrpSpPr>
        <p:grpSpPr>
          <a:xfrm>
            <a:off x="11356372" y="330672"/>
            <a:ext cx="374752" cy="288032"/>
            <a:chOff x="2594050" y="1631825"/>
            <a:chExt cx="439625" cy="439625"/>
          </a:xfrm>
          <a:solidFill>
            <a:schemeClr val="accent5">
              <a:lumMod val="20000"/>
              <a:lumOff val="80000"/>
            </a:schemeClr>
          </a:solidFill>
        </p:grpSpPr>
        <p:sp>
          <p:nvSpPr>
            <p:cNvPr id="33" name="Google Shape;240;p16">
              <a:extLst>
                <a:ext uri="{FF2B5EF4-FFF2-40B4-BE49-F238E27FC236}">
                  <a16:creationId xmlns:a16="http://schemas.microsoft.com/office/drawing/2014/main" xmlns="" id="{D741DFC4-3093-494D-888D-CB021DB886F6}"/>
                </a:ext>
              </a:extLst>
            </p:cNvPr>
            <p:cNvSpPr/>
            <p:nvPr/>
          </p:nvSpPr>
          <p:spPr>
            <a:xfrm>
              <a:off x="2594050" y="1883300"/>
              <a:ext cx="188175" cy="188150"/>
            </a:xfrm>
            <a:custGeom>
              <a:avLst/>
              <a:gdLst/>
              <a:ahLst/>
              <a:cxnLst/>
              <a:rect l="l" t="t" r="r" b="b"/>
              <a:pathLst>
                <a:path w="7527" h="7526" fill="none" extrusionOk="0">
                  <a:moveTo>
                    <a:pt x="5992" y="0"/>
                  </a:moveTo>
                  <a:lnTo>
                    <a:pt x="537" y="6430"/>
                  </a:lnTo>
                  <a:lnTo>
                    <a:pt x="1" y="7526"/>
                  </a:lnTo>
                  <a:lnTo>
                    <a:pt x="1097" y="6990"/>
                  </a:lnTo>
                  <a:lnTo>
                    <a:pt x="7526" y="1534"/>
                  </a:lnTo>
                  <a:lnTo>
                    <a:pt x="5992" y="0"/>
                  </a:lnTo>
                  <a:close/>
                </a:path>
              </a:pathLst>
            </a:custGeom>
            <a:grp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F5378"/>
                </a:solidFill>
              </a:endParaRPr>
            </a:p>
          </p:txBody>
        </p:sp>
        <p:sp>
          <p:nvSpPr>
            <p:cNvPr id="34" name="Google Shape;241;p16">
              <a:extLst>
                <a:ext uri="{FF2B5EF4-FFF2-40B4-BE49-F238E27FC236}">
                  <a16:creationId xmlns:a16="http://schemas.microsoft.com/office/drawing/2014/main" xmlns="" id="{67B83C70-8ECE-4716-943D-2F22333E5466}"/>
                </a:ext>
              </a:extLst>
            </p:cNvPr>
            <p:cNvSpPr/>
            <p:nvPr/>
          </p:nvSpPr>
          <p:spPr>
            <a:xfrm>
              <a:off x="2857700" y="1631825"/>
              <a:ext cx="175975" cy="176000"/>
            </a:xfrm>
            <a:custGeom>
              <a:avLst/>
              <a:gdLst/>
              <a:ahLst/>
              <a:cxnLst/>
              <a:rect l="l" t="t" r="r" b="b"/>
              <a:pathLst>
                <a:path w="7039" h="7040" fill="none" extrusionOk="0">
                  <a:moveTo>
                    <a:pt x="268" y="2704"/>
                  </a:moveTo>
                  <a:lnTo>
                    <a:pt x="4336" y="6771"/>
                  </a:lnTo>
                  <a:lnTo>
                    <a:pt x="4336" y="6771"/>
                  </a:lnTo>
                  <a:lnTo>
                    <a:pt x="4336" y="6771"/>
                  </a:lnTo>
                  <a:lnTo>
                    <a:pt x="4652" y="6917"/>
                  </a:lnTo>
                  <a:lnTo>
                    <a:pt x="4993" y="7015"/>
                  </a:lnTo>
                  <a:lnTo>
                    <a:pt x="5310" y="7039"/>
                  </a:lnTo>
                  <a:lnTo>
                    <a:pt x="5651" y="7039"/>
                  </a:lnTo>
                  <a:lnTo>
                    <a:pt x="5992" y="6966"/>
                  </a:lnTo>
                  <a:lnTo>
                    <a:pt x="6308" y="6844"/>
                  </a:lnTo>
                  <a:lnTo>
                    <a:pt x="6454" y="6747"/>
                  </a:lnTo>
                  <a:lnTo>
                    <a:pt x="6601" y="6674"/>
                  </a:lnTo>
                  <a:lnTo>
                    <a:pt x="6747" y="6552"/>
                  </a:lnTo>
                  <a:lnTo>
                    <a:pt x="6893" y="6430"/>
                  </a:lnTo>
                  <a:lnTo>
                    <a:pt x="6893" y="6430"/>
                  </a:lnTo>
                  <a:lnTo>
                    <a:pt x="6942" y="6357"/>
                  </a:lnTo>
                  <a:lnTo>
                    <a:pt x="7015" y="6260"/>
                  </a:lnTo>
                  <a:lnTo>
                    <a:pt x="7039" y="6138"/>
                  </a:lnTo>
                  <a:lnTo>
                    <a:pt x="7039" y="6041"/>
                  </a:lnTo>
                  <a:lnTo>
                    <a:pt x="7039" y="6041"/>
                  </a:lnTo>
                  <a:lnTo>
                    <a:pt x="7039" y="5943"/>
                  </a:lnTo>
                  <a:lnTo>
                    <a:pt x="7015" y="5846"/>
                  </a:lnTo>
                  <a:lnTo>
                    <a:pt x="6942" y="5748"/>
                  </a:lnTo>
                  <a:lnTo>
                    <a:pt x="6893" y="5651"/>
                  </a:lnTo>
                  <a:lnTo>
                    <a:pt x="1389" y="147"/>
                  </a:lnTo>
                  <a:lnTo>
                    <a:pt x="1389" y="147"/>
                  </a:lnTo>
                  <a:lnTo>
                    <a:pt x="1291" y="98"/>
                  </a:lnTo>
                  <a:lnTo>
                    <a:pt x="1194" y="25"/>
                  </a:lnTo>
                  <a:lnTo>
                    <a:pt x="1096" y="0"/>
                  </a:lnTo>
                  <a:lnTo>
                    <a:pt x="999" y="0"/>
                  </a:lnTo>
                  <a:lnTo>
                    <a:pt x="999" y="0"/>
                  </a:lnTo>
                  <a:lnTo>
                    <a:pt x="902" y="0"/>
                  </a:lnTo>
                  <a:lnTo>
                    <a:pt x="780" y="25"/>
                  </a:lnTo>
                  <a:lnTo>
                    <a:pt x="682" y="98"/>
                  </a:lnTo>
                  <a:lnTo>
                    <a:pt x="609" y="147"/>
                  </a:lnTo>
                  <a:lnTo>
                    <a:pt x="609" y="147"/>
                  </a:lnTo>
                  <a:lnTo>
                    <a:pt x="487" y="293"/>
                  </a:lnTo>
                  <a:lnTo>
                    <a:pt x="366" y="439"/>
                  </a:lnTo>
                  <a:lnTo>
                    <a:pt x="293" y="585"/>
                  </a:lnTo>
                  <a:lnTo>
                    <a:pt x="195" y="731"/>
                  </a:lnTo>
                  <a:lnTo>
                    <a:pt x="73" y="1048"/>
                  </a:lnTo>
                  <a:lnTo>
                    <a:pt x="0" y="1389"/>
                  </a:lnTo>
                  <a:lnTo>
                    <a:pt x="0" y="1730"/>
                  </a:lnTo>
                  <a:lnTo>
                    <a:pt x="25" y="2046"/>
                  </a:lnTo>
                  <a:lnTo>
                    <a:pt x="122" y="2387"/>
                  </a:lnTo>
                  <a:lnTo>
                    <a:pt x="268" y="2704"/>
                  </a:lnTo>
                  <a:lnTo>
                    <a:pt x="268" y="2704"/>
                  </a:lnTo>
                  <a:close/>
                </a:path>
              </a:pathLst>
            </a:custGeom>
            <a:grp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F5378"/>
                </a:solidFill>
              </a:endParaRPr>
            </a:p>
          </p:txBody>
        </p:sp>
        <p:sp>
          <p:nvSpPr>
            <p:cNvPr id="42" name="Google Shape;242;p16">
              <a:extLst>
                <a:ext uri="{FF2B5EF4-FFF2-40B4-BE49-F238E27FC236}">
                  <a16:creationId xmlns:a16="http://schemas.microsoft.com/office/drawing/2014/main" xmlns="" id="{78DD374C-E66A-42D5-A2FE-A69BE7181EC7}"/>
                </a:ext>
              </a:extLst>
            </p:cNvPr>
            <p:cNvSpPr/>
            <p:nvPr/>
          </p:nvSpPr>
          <p:spPr>
            <a:xfrm>
              <a:off x="2662850" y="1699400"/>
              <a:ext cx="303250" cy="303250"/>
            </a:xfrm>
            <a:custGeom>
              <a:avLst/>
              <a:gdLst/>
              <a:ahLst/>
              <a:cxnLst/>
              <a:rect l="l" t="t" r="r" b="b"/>
              <a:pathLst>
                <a:path w="12130" h="12130" fill="none" extrusionOk="0">
                  <a:moveTo>
                    <a:pt x="8038" y="1"/>
                  </a:moveTo>
                  <a:lnTo>
                    <a:pt x="4872" y="3191"/>
                  </a:lnTo>
                  <a:lnTo>
                    <a:pt x="4872" y="3191"/>
                  </a:lnTo>
                  <a:lnTo>
                    <a:pt x="4628" y="3094"/>
                  </a:lnTo>
                  <a:lnTo>
                    <a:pt x="4385" y="2997"/>
                  </a:lnTo>
                  <a:lnTo>
                    <a:pt x="4092" y="2899"/>
                  </a:lnTo>
                  <a:lnTo>
                    <a:pt x="3800" y="2850"/>
                  </a:lnTo>
                  <a:lnTo>
                    <a:pt x="3484" y="2777"/>
                  </a:lnTo>
                  <a:lnTo>
                    <a:pt x="3167" y="2729"/>
                  </a:lnTo>
                  <a:lnTo>
                    <a:pt x="2850" y="2704"/>
                  </a:lnTo>
                  <a:lnTo>
                    <a:pt x="2534" y="2704"/>
                  </a:lnTo>
                  <a:lnTo>
                    <a:pt x="2534" y="2704"/>
                  </a:lnTo>
                  <a:lnTo>
                    <a:pt x="2241" y="2704"/>
                  </a:lnTo>
                  <a:lnTo>
                    <a:pt x="1949" y="2729"/>
                  </a:lnTo>
                  <a:lnTo>
                    <a:pt x="1633" y="2777"/>
                  </a:lnTo>
                  <a:lnTo>
                    <a:pt x="1316" y="2850"/>
                  </a:lnTo>
                  <a:lnTo>
                    <a:pt x="999" y="2972"/>
                  </a:lnTo>
                  <a:lnTo>
                    <a:pt x="707" y="3094"/>
                  </a:lnTo>
                  <a:lnTo>
                    <a:pt x="415" y="3289"/>
                  </a:lnTo>
                  <a:lnTo>
                    <a:pt x="147" y="3508"/>
                  </a:lnTo>
                  <a:lnTo>
                    <a:pt x="147" y="3508"/>
                  </a:lnTo>
                  <a:lnTo>
                    <a:pt x="74" y="3581"/>
                  </a:lnTo>
                  <a:lnTo>
                    <a:pt x="25" y="3678"/>
                  </a:lnTo>
                  <a:lnTo>
                    <a:pt x="1" y="3776"/>
                  </a:lnTo>
                  <a:lnTo>
                    <a:pt x="1" y="3898"/>
                  </a:lnTo>
                  <a:lnTo>
                    <a:pt x="1" y="3898"/>
                  </a:lnTo>
                  <a:lnTo>
                    <a:pt x="1" y="3995"/>
                  </a:lnTo>
                  <a:lnTo>
                    <a:pt x="25" y="4093"/>
                  </a:lnTo>
                  <a:lnTo>
                    <a:pt x="74" y="4190"/>
                  </a:lnTo>
                  <a:lnTo>
                    <a:pt x="147" y="4287"/>
                  </a:lnTo>
                  <a:lnTo>
                    <a:pt x="7843" y="11984"/>
                  </a:lnTo>
                  <a:lnTo>
                    <a:pt x="7843" y="11984"/>
                  </a:lnTo>
                  <a:lnTo>
                    <a:pt x="7941" y="12057"/>
                  </a:lnTo>
                  <a:lnTo>
                    <a:pt x="8038" y="12105"/>
                  </a:lnTo>
                  <a:lnTo>
                    <a:pt x="8135" y="12130"/>
                  </a:lnTo>
                  <a:lnTo>
                    <a:pt x="8233" y="12130"/>
                  </a:lnTo>
                  <a:lnTo>
                    <a:pt x="8233" y="12130"/>
                  </a:lnTo>
                  <a:lnTo>
                    <a:pt x="8355" y="12130"/>
                  </a:lnTo>
                  <a:lnTo>
                    <a:pt x="8452" y="12105"/>
                  </a:lnTo>
                  <a:lnTo>
                    <a:pt x="8549" y="12057"/>
                  </a:lnTo>
                  <a:lnTo>
                    <a:pt x="8622" y="11984"/>
                  </a:lnTo>
                  <a:lnTo>
                    <a:pt x="8622" y="11984"/>
                  </a:lnTo>
                  <a:lnTo>
                    <a:pt x="8842" y="11716"/>
                  </a:lnTo>
                  <a:lnTo>
                    <a:pt x="9036" y="11423"/>
                  </a:lnTo>
                  <a:lnTo>
                    <a:pt x="9158" y="11131"/>
                  </a:lnTo>
                  <a:lnTo>
                    <a:pt x="9280" y="10814"/>
                  </a:lnTo>
                  <a:lnTo>
                    <a:pt x="9353" y="10498"/>
                  </a:lnTo>
                  <a:lnTo>
                    <a:pt x="9402" y="10181"/>
                  </a:lnTo>
                  <a:lnTo>
                    <a:pt x="9426" y="9889"/>
                  </a:lnTo>
                  <a:lnTo>
                    <a:pt x="9426" y="9597"/>
                  </a:lnTo>
                  <a:lnTo>
                    <a:pt x="9426" y="9597"/>
                  </a:lnTo>
                  <a:lnTo>
                    <a:pt x="9426" y="9280"/>
                  </a:lnTo>
                  <a:lnTo>
                    <a:pt x="9402" y="8964"/>
                  </a:lnTo>
                  <a:lnTo>
                    <a:pt x="9353" y="8647"/>
                  </a:lnTo>
                  <a:lnTo>
                    <a:pt x="9280" y="8330"/>
                  </a:lnTo>
                  <a:lnTo>
                    <a:pt x="9231" y="8038"/>
                  </a:lnTo>
                  <a:lnTo>
                    <a:pt x="9134" y="7746"/>
                  </a:lnTo>
                  <a:lnTo>
                    <a:pt x="9036" y="7502"/>
                  </a:lnTo>
                  <a:lnTo>
                    <a:pt x="8939" y="7259"/>
                  </a:lnTo>
                  <a:lnTo>
                    <a:pt x="12130" y="4093"/>
                  </a:lnTo>
                </a:path>
              </a:pathLst>
            </a:custGeom>
            <a:grp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F5378"/>
                </a:solidFill>
              </a:endParaRPr>
            </a:p>
          </p:txBody>
        </p:sp>
        <p:sp>
          <p:nvSpPr>
            <p:cNvPr id="43" name="Google Shape;243;p16">
              <a:extLst>
                <a:ext uri="{FF2B5EF4-FFF2-40B4-BE49-F238E27FC236}">
                  <a16:creationId xmlns:a16="http://schemas.microsoft.com/office/drawing/2014/main" xmlns="" id="{C9117AA7-AA5F-4621-A3D9-FA22B13E47E5}"/>
                </a:ext>
              </a:extLst>
            </p:cNvPr>
            <p:cNvSpPr/>
            <p:nvPr/>
          </p:nvSpPr>
          <p:spPr>
            <a:xfrm>
              <a:off x="2801675" y="1740825"/>
              <a:ext cx="49950" cy="49950"/>
            </a:xfrm>
            <a:custGeom>
              <a:avLst/>
              <a:gdLst/>
              <a:ahLst/>
              <a:cxnLst/>
              <a:rect l="l" t="t" r="r" b="b"/>
              <a:pathLst>
                <a:path w="1998" h="1998" fill="none" extrusionOk="0">
                  <a:moveTo>
                    <a:pt x="1" y="1997"/>
                  </a:moveTo>
                  <a:lnTo>
                    <a:pt x="1998" y="0"/>
                  </a:lnTo>
                </a:path>
              </a:pathLst>
            </a:custGeom>
            <a:grpFill/>
            <a:ln w="12175" cap="rnd" cmpd="sng">
              <a:solidFill>
                <a:srgbClr val="FF9800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>
                <a:solidFill>
                  <a:srgbClr val="3F5378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8299871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678032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</p:sldLayoutIdLst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8B12D4DD-26D1-4343-BA14-3802C0A152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5EAECC2-482F-4411-B5C6-261217649AB7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FF0000"/>
                </a:solidFill>
              </a:rPr>
              <a:t>الاختبارات الالكترونية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D2DD65D1-82BE-4F0E-AF8A-B96ED9B60C37}"/>
              </a:ext>
            </a:extLst>
          </p:cNvPr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ar-IQ" dirty="0" err="1" smtClean="0"/>
              <a:t>ا.م.د</a:t>
            </a:r>
            <a:r>
              <a:rPr lang="ar-IQ" dirty="0" smtClean="0"/>
              <a:t> اياد صاحب حمادي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4C68182F-74E9-42E9-A732-944323B2EF4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34568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90550" indent="-514350">
              <a:buClr>
                <a:srgbClr val="FF0000"/>
              </a:buClr>
              <a:buFont typeface="+mj-lt"/>
              <a:buAutoNum type="arabicPeriod" startAt="2"/>
            </a:pPr>
            <a:r>
              <a:rPr lang="ar-IQ" dirty="0" smtClean="0">
                <a:solidFill>
                  <a:srgbClr val="0070C0"/>
                </a:solidFill>
              </a:rPr>
              <a:t>مرحله </a:t>
            </a:r>
            <a:r>
              <a:rPr lang="ar-IQ" dirty="0">
                <a:solidFill>
                  <a:srgbClr val="0070C0"/>
                </a:solidFill>
              </a:rPr>
              <a:t>التصميم </a:t>
            </a:r>
            <a:r>
              <a:rPr lang="ar-IQ" dirty="0" smtClean="0">
                <a:solidFill>
                  <a:srgbClr val="0070C0"/>
                </a:solidFill>
              </a:rPr>
              <a:t>وتشمل:</a:t>
            </a:r>
            <a:endParaRPr lang="ar-IQ" dirty="0">
              <a:solidFill>
                <a:srgbClr val="0070C0"/>
              </a:solidFill>
            </a:endParaRPr>
          </a:p>
          <a:p>
            <a:pPr marL="590550" indent="-514350">
              <a:buClr>
                <a:srgbClr val="FF0000"/>
              </a:buClr>
              <a:buFont typeface="+mj-cs"/>
              <a:buAutoNum type="arabic2Minus"/>
            </a:pPr>
            <a:r>
              <a:rPr lang="ar-IQ" dirty="0"/>
              <a:t>كتابه اسئلة </a:t>
            </a:r>
            <a:r>
              <a:rPr lang="ar-IQ" dirty="0" smtClean="0"/>
              <a:t>الاختبار</a:t>
            </a:r>
            <a:endParaRPr lang="ar-IQ" dirty="0"/>
          </a:p>
          <a:p>
            <a:pPr marL="590550" indent="-514350">
              <a:buClr>
                <a:srgbClr val="FF0000"/>
              </a:buClr>
              <a:buFont typeface="+mj-cs"/>
              <a:buAutoNum type="arabic2Minus"/>
            </a:pPr>
            <a:r>
              <a:rPr lang="ar-IQ" dirty="0" smtClean="0"/>
              <a:t>تحديد </a:t>
            </a:r>
            <a:r>
              <a:rPr lang="ar-IQ" dirty="0"/>
              <a:t>تعليمات الاختبار</a:t>
            </a:r>
          </a:p>
          <a:p>
            <a:pPr marL="590550" indent="-514350">
              <a:buClr>
                <a:srgbClr val="FF0000"/>
              </a:buClr>
              <a:buFont typeface="+mj-cs"/>
              <a:buAutoNum type="arabic2Minus"/>
            </a:pPr>
            <a:r>
              <a:rPr lang="ar-IQ" dirty="0" smtClean="0"/>
              <a:t>تحديد </a:t>
            </a:r>
            <a:r>
              <a:rPr lang="ar-IQ" dirty="0"/>
              <a:t>زمن الاختبار</a:t>
            </a:r>
          </a:p>
          <a:p>
            <a:pPr marL="590550" indent="-514350">
              <a:buClr>
                <a:srgbClr val="FF0000"/>
              </a:buClr>
              <a:buFont typeface="+mj-cs"/>
              <a:buAutoNum type="arabic2Minus"/>
            </a:pPr>
            <a:r>
              <a:rPr lang="ar-IQ" dirty="0" smtClean="0"/>
              <a:t>اختيار </a:t>
            </a:r>
            <a:r>
              <a:rPr lang="ar-IQ" dirty="0"/>
              <a:t>اشكال </a:t>
            </a:r>
            <a:r>
              <a:rPr lang="ar-IQ" dirty="0" smtClean="0"/>
              <a:t>الأسئلة </a:t>
            </a:r>
            <a:r>
              <a:rPr lang="ar-IQ" dirty="0"/>
              <a:t>وانماط </a:t>
            </a:r>
            <a:r>
              <a:rPr lang="ar-IQ" dirty="0" smtClean="0"/>
              <a:t>الاستجابة</a:t>
            </a:r>
            <a:endParaRPr lang="ar-IQ" dirty="0"/>
          </a:p>
          <a:p>
            <a:pPr marL="590550" indent="-514350">
              <a:buClr>
                <a:srgbClr val="FF0000"/>
              </a:buClr>
              <a:buFont typeface="+mj-cs"/>
              <a:buAutoNum type="arabic2Minus"/>
            </a:pPr>
            <a:r>
              <a:rPr lang="ar-IQ" dirty="0" smtClean="0"/>
              <a:t>اختيار </a:t>
            </a:r>
            <a:r>
              <a:rPr lang="ar-IQ" dirty="0"/>
              <a:t>الوسائط </a:t>
            </a:r>
            <a:r>
              <a:rPr lang="ar-IQ" dirty="0" smtClean="0"/>
              <a:t>المتعددة</a:t>
            </a:r>
            <a:endParaRPr lang="ar-IQ" dirty="0"/>
          </a:p>
          <a:p>
            <a:pPr marL="590550" indent="-514350">
              <a:buClr>
                <a:srgbClr val="FF0000"/>
              </a:buClr>
              <a:buFont typeface="+mj-cs"/>
              <a:buAutoNum type="arabic2Minus"/>
            </a:pPr>
            <a:r>
              <a:rPr lang="ar-IQ" dirty="0" smtClean="0"/>
              <a:t>تحديد </a:t>
            </a:r>
            <a:r>
              <a:rPr lang="ar-IQ" dirty="0"/>
              <a:t>اساليب التغذية </a:t>
            </a:r>
            <a:r>
              <a:rPr lang="ar-IQ" dirty="0" smtClean="0"/>
              <a:t>الراجعة</a:t>
            </a:r>
          </a:p>
          <a:p>
            <a:pPr marL="590550" indent="-514350">
              <a:buClr>
                <a:srgbClr val="FF0000"/>
              </a:buClr>
              <a:buFont typeface="+mj-cs"/>
              <a:buAutoNum type="arabic2Minus"/>
            </a:pPr>
            <a:r>
              <a:rPr lang="ar-IQ" dirty="0" smtClean="0"/>
              <a:t>تحديد </a:t>
            </a:r>
            <a:r>
              <a:rPr lang="ar-IQ" dirty="0"/>
              <a:t>اساليب التصحيح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2000" dirty="0">
                <a:solidFill>
                  <a:srgbClr val="FFFF00"/>
                </a:solidFill>
              </a:rPr>
              <a:t>الاختبارات الالكترونية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494443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90550" indent="-514350">
              <a:buClr>
                <a:srgbClr val="FF0000"/>
              </a:buClr>
              <a:buFont typeface="+mj-lt"/>
              <a:buAutoNum type="arabicPeriod" startAt="3"/>
            </a:pPr>
            <a:r>
              <a:rPr lang="ar-IQ" dirty="0">
                <a:solidFill>
                  <a:srgbClr val="0070C0"/>
                </a:solidFill>
              </a:rPr>
              <a:t>مرحله التطبيق </a:t>
            </a:r>
            <a:r>
              <a:rPr lang="ar-IQ" dirty="0" smtClean="0">
                <a:solidFill>
                  <a:srgbClr val="0070C0"/>
                </a:solidFill>
              </a:rPr>
              <a:t>وتشمل :</a:t>
            </a:r>
          </a:p>
          <a:p>
            <a:pPr marL="590550" indent="-514350">
              <a:buClr>
                <a:srgbClr val="FF0000"/>
              </a:buClr>
              <a:buFont typeface="+mj-cs"/>
              <a:buAutoNum type="arabic2Minus"/>
            </a:pPr>
            <a:r>
              <a:rPr lang="ar-IQ" dirty="0"/>
              <a:t>اختيار برامج تأليف برمجيه </a:t>
            </a:r>
            <a:r>
              <a:rPr lang="ar-IQ" dirty="0" smtClean="0"/>
              <a:t>الاختبار</a:t>
            </a:r>
          </a:p>
          <a:p>
            <a:pPr marL="590550" indent="-514350">
              <a:buClr>
                <a:srgbClr val="FF0000"/>
              </a:buClr>
              <a:buFont typeface="+mj-cs"/>
              <a:buAutoNum type="arabic2Minus"/>
            </a:pPr>
            <a:r>
              <a:rPr lang="ar-IQ" dirty="0" smtClean="0"/>
              <a:t>التجريب  </a:t>
            </a:r>
            <a:r>
              <a:rPr lang="ar-IQ" dirty="0"/>
              <a:t>الاولي لبرمجية الاختبار وتحكيمها ثم </a:t>
            </a:r>
            <a:r>
              <a:rPr lang="ar-IQ" dirty="0" smtClean="0"/>
              <a:t>تطويرها</a:t>
            </a:r>
          </a:p>
          <a:p>
            <a:pPr marL="590550" indent="-514350">
              <a:buClr>
                <a:srgbClr val="FF0000"/>
              </a:buClr>
              <a:buFont typeface="+mj-cs"/>
              <a:buAutoNum type="arabic2Minus"/>
            </a:pPr>
            <a:r>
              <a:rPr lang="ar-IQ" dirty="0" smtClean="0"/>
              <a:t>نشر </a:t>
            </a:r>
            <a:r>
              <a:rPr lang="ar-IQ" dirty="0"/>
              <a:t>الاختبار على الانترنت او الاقراص والاسطوانات </a:t>
            </a:r>
            <a:r>
              <a:rPr lang="ar-IQ" dirty="0" smtClean="0"/>
              <a:t>الرقمية</a:t>
            </a:r>
            <a:endParaRPr lang="ar-IQ" dirty="0"/>
          </a:p>
          <a:p>
            <a:pPr marL="590550" indent="-514350">
              <a:buClr>
                <a:srgbClr val="FF0000"/>
              </a:buClr>
              <a:buFont typeface="+mj-cs"/>
              <a:buAutoNum type="arabic2Minus"/>
            </a:pPr>
            <a:r>
              <a:rPr lang="ar-IQ" dirty="0" smtClean="0"/>
              <a:t>تجريب </a:t>
            </a:r>
            <a:r>
              <a:rPr lang="ar-IQ" dirty="0"/>
              <a:t>الاختبار على عينة من </a:t>
            </a:r>
            <a:r>
              <a:rPr lang="ar-IQ" dirty="0" smtClean="0"/>
              <a:t>الطلاب</a:t>
            </a:r>
            <a:endParaRPr lang="ar-IQ" dirty="0"/>
          </a:p>
          <a:p>
            <a:pPr marL="590550" indent="-514350">
              <a:buClr>
                <a:srgbClr val="FF0000"/>
              </a:buClr>
              <a:buFont typeface="+mj-cs"/>
              <a:buAutoNum type="arabic2Minus"/>
            </a:pPr>
            <a:r>
              <a:rPr lang="ar-IQ" dirty="0" smtClean="0"/>
              <a:t>تجميع </a:t>
            </a:r>
            <a:r>
              <a:rPr lang="ar-IQ" dirty="0"/>
              <a:t>بيانات تطبيق </a:t>
            </a:r>
            <a:r>
              <a:rPr lang="ar-IQ" dirty="0" smtClean="0"/>
              <a:t>الاختبار</a:t>
            </a:r>
            <a:endParaRPr lang="ar-IQ" dirty="0"/>
          </a:p>
          <a:p>
            <a:pPr marL="590550" indent="-514350">
              <a:buClr>
                <a:srgbClr val="FF0000"/>
              </a:buClr>
              <a:buFont typeface="+mj-cs"/>
              <a:buAutoNum type="arabic2Minus"/>
            </a:pPr>
            <a:r>
              <a:rPr lang="ar-IQ" dirty="0" smtClean="0"/>
              <a:t>اعلان </a:t>
            </a:r>
            <a:r>
              <a:rPr lang="ar-IQ" dirty="0"/>
              <a:t>نتائج الاختبار إلكترونيا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2000" dirty="0">
                <a:solidFill>
                  <a:srgbClr val="FFFF00"/>
                </a:solidFill>
              </a:rPr>
              <a:t>الاختبارات الالكترونية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15266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90550" indent="-514350">
              <a:buClr>
                <a:srgbClr val="FF0000"/>
              </a:buClr>
              <a:buFont typeface="+mj-lt"/>
              <a:buAutoNum type="arabicPeriod" startAt="4"/>
            </a:pPr>
            <a:r>
              <a:rPr lang="ar-IQ" dirty="0"/>
              <a:t> </a:t>
            </a:r>
            <a:r>
              <a:rPr lang="ar-IQ" dirty="0">
                <a:solidFill>
                  <a:srgbClr val="0070C0"/>
                </a:solidFill>
              </a:rPr>
              <a:t>مرحلة </a:t>
            </a:r>
            <a:r>
              <a:rPr lang="ar-IQ" dirty="0" smtClean="0">
                <a:solidFill>
                  <a:srgbClr val="0070C0"/>
                </a:solidFill>
              </a:rPr>
              <a:t>التقويم وتشمل :</a:t>
            </a:r>
            <a:endParaRPr lang="ar-IQ" dirty="0">
              <a:solidFill>
                <a:srgbClr val="0070C0"/>
              </a:solidFill>
            </a:endParaRPr>
          </a:p>
          <a:p>
            <a:pPr marL="590550" indent="-514350">
              <a:buClr>
                <a:srgbClr val="FF0000"/>
              </a:buClr>
              <a:buFont typeface="+mj-cs"/>
              <a:buAutoNum type="arabic2Minus"/>
            </a:pPr>
            <a:r>
              <a:rPr lang="ar-IQ" dirty="0"/>
              <a:t>معرفة مدى صلاحية البيئة الالكترونية وصلاحية نقله </a:t>
            </a:r>
            <a:r>
              <a:rPr lang="ar-IQ" dirty="0" smtClean="0"/>
              <a:t>وتوصيله</a:t>
            </a:r>
          </a:p>
          <a:p>
            <a:pPr marL="590550" indent="-514350">
              <a:buClr>
                <a:srgbClr val="FF0000"/>
              </a:buClr>
              <a:buFont typeface="+mj-cs"/>
              <a:buAutoNum type="arabic2Minus"/>
            </a:pPr>
            <a:r>
              <a:rPr lang="ar-IQ" dirty="0" smtClean="0"/>
              <a:t>ومدى </a:t>
            </a:r>
            <a:r>
              <a:rPr lang="ar-IQ" dirty="0"/>
              <a:t>تامين سرية الاختبار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2000" dirty="0">
                <a:solidFill>
                  <a:srgbClr val="FFFF00"/>
                </a:solidFill>
              </a:rPr>
              <a:t>الاختبارات الالكترونية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5266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>
                <a:solidFill>
                  <a:srgbClr val="0070C0"/>
                </a:solidFill>
              </a:rPr>
              <a:t>العوامل </a:t>
            </a:r>
            <a:r>
              <a:rPr lang="ar-IQ" dirty="0" smtClean="0">
                <a:solidFill>
                  <a:srgbClr val="0070C0"/>
                </a:solidFill>
              </a:rPr>
              <a:t>المؤثرة </a:t>
            </a:r>
            <a:r>
              <a:rPr lang="ar-IQ" dirty="0">
                <a:solidFill>
                  <a:srgbClr val="0070C0"/>
                </a:solidFill>
              </a:rPr>
              <a:t>في تصميم الاختبارات </a:t>
            </a:r>
            <a:r>
              <a:rPr lang="ar-IQ" dirty="0" smtClean="0">
                <a:solidFill>
                  <a:srgbClr val="0070C0"/>
                </a:solidFill>
              </a:rPr>
              <a:t>الإلكترونية </a:t>
            </a:r>
            <a:r>
              <a:rPr lang="ar-IQ" dirty="0">
                <a:solidFill>
                  <a:srgbClr val="0070C0"/>
                </a:solidFill>
              </a:rPr>
              <a:t>وبنائها</a:t>
            </a:r>
            <a:r>
              <a:rPr lang="ar-IQ" dirty="0" smtClean="0">
                <a:solidFill>
                  <a:srgbClr val="0070C0"/>
                </a:solidFill>
              </a:rPr>
              <a:t>:</a:t>
            </a:r>
            <a:endParaRPr lang="ar-IQ" dirty="0">
              <a:solidFill>
                <a:srgbClr val="0070C0"/>
              </a:solidFill>
            </a:endParaRPr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الاهداف </a:t>
            </a:r>
            <a:r>
              <a:rPr lang="ar-IQ" dirty="0"/>
              <a:t>التربوية للمرحلة </a:t>
            </a:r>
            <a:r>
              <a:rPr lang="ar-IQ" dirty="0" smtClean="0"/>
              <a:t>التعليمية</a:t>
            </a:r>
            <a:endParaRPr lang="ar-IQ" dirty="0"/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خصائص المتعلمين</a:t>
            </a:r>
            <a:endParaRPr lang="ar-IQ" dirty="0"/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مهارات المتعلمين</a:t>
            </a:r>
            <a:endParaRPr lang="ar-IQ" dirty="0"/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الغرض </a:t>
            </a:r>
            <a:r>
              <a:rPr lang="ar-IQ" dirty="0"/>
              <a:t>من </a:t>
            </a:r>
            <a:r>
              <a:rPr lang="ar-IQ" dirty="0" smtClean="0"/>
              <a:t>الاختبار</a:t>
            </a:r>
            <a:endParaRPr lang="ar-IQ" dirty="0"/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اشكال </a:t>
            </a:r>
            <a:r>
              <a:rPr lang="ar-IQ" dirty="0"/>
              <a:t>التقييم </a:t>
            </a:r>
            <a:r>
              <a:rPr lang="ar-IQ" dirty="0" smtClean="0"/>
              <a:t>الالكتروني</a:t>
            </a:r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التوافق </a:t>
            </a:r>
            <a:r>
              <a:rPr lang="ar-IQ" dirty="0"/>
              <a:t>في قدرات التشغيل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2000" dirty="0">
                <a:solidFill>
                  <a:srgbClr val="FFFF00"/>
                </a:solidFill>
              </a:rPr>
              <a:t>الاختبارات الالكترونية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45740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2000" dirty="0">
                <a:solidFill>
                  <a:srgbClr val="FFFF00"/>
                </a:solidFill>
              </a:rPr>
              <a:t>الاختبارات الالكترونية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7" name="مستطيل 6"/>
          <p:cNvSpPr/>
          <p:nvPr/>
        </p:nvSpPr>
        <p:spPr>
          <a:xfrm rot="20169244">
            <a:off x="2890206" y="3130687"/>
            <a:ext cx="6408711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" algn="ctr">
              <a:buClr>
                <a:srgbClr val="F14124">
                  <a:lumMod val="75000"/>
                </a:srgbClr>
              </a:buClr>
              <a:buFont typeface="Arial"/>
              <a:buNone/>
            </a:pPr>
            <a:r>
              <a:rPr lang="ar-IQ" sz="6000" kern="0" dirty="0">
                <a:solidFill>
                  <a:srgbClr val="FF0000"/>
                </a:solidFill>
                <a:latin typeface="Andalus" pitchFamily="18" charset="-78"/>
                <a:cs typeface="Andalus" pitchFamily="18" charset="-78"/>
                <a:sym typeface="Arial"/>
              </a:rPr>
              <a:t>شكرا لحسن إصغائكم</a:t>
            </a:r>
          </a:p>
        </p:txBody>
      </p:sp>
    </p:spTree>
    <p:extLst>
      <p:ext uri="{BB962C8B-B14F-4D97-AF65-F5344CB8AC3E}">
        <p14:creationId xmlns:p14="http://schemas.microsoft.com/office/powerpoint/2010/main" val="3543495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xmlns="" id="{14C25C56-7963-4ABB-A3A3-10B0F72489CE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0070C0"/>
                </a:solidFill>
              </a:rPr>
              <a:t>الاختبارات</a:t>
            </a:r>
          </a:p>
          <a:p>
            <a:r>
              <a:rPr lang="ar-IQ" dirty="0" smtClean="0"/>
              <a:t>وهو </a:t>
            </a:r>
            <a:r>
              <a:rPr lang="ar-IQ" dirty="0"/>
              <a:t>مجموعة من الاسئلة او المواقف التي </a:t>
            </a:r>
            <a:r>
              <a:rPr lang="ar-IQ" dirty="0" smtClean="0"/>
              <a:t>يراد </a:t>
            </a:r>
            <a:r>
              <a:rPr lang="ar-IQ" dirty="0"/>
              <a:t>من الطلبة الاستجابة لها , وقد تتطلب الاجابة عليها اعطاء معنى الكلمات او حل مشكلات ( حسابية ) او التعرف على أجزاء متعددة من رسم او صورة  معينة وتسمى هذه الاسئلة او المواقف </a:t>
            </a:r>
            <a:r>
              <a:rPr lang="ar-IQ" dirty="0">
                <a:solidFill>
                  <a:srgbClr val="0070C0"/>
                </a:solidFill>
              </a:rPr>
              <a:t>فقرات او بنود الاختبار </a:t>
            </a:r>
            <a:r>
              <a:rPr lang="ar-IQ" dirty="0" smtClean="0"/>
              <a:t>.</a:t>
            </a:r>
          </a:p>
          <a:p>
            <a:r>
              <a:rPr lang="ar-IQ" dirty="0" smtClean="0">
                <a:solidFill>
                  <a:srgbClr val="0070C0"/>
                </a:solidFill>
              </a:rPr>
              <a:t>الاختبارات الالكترونية </a:t>
            </a:r>
          </a:p>
          <a:p>
            <a:pPr marL="533400" indent="-457200">
              <a:buClr>
                <a:srgbClr val="FF0000"/>
              </a:buClr>
              <a:buFont typeface="Arial" panose="020B0604020202020204" pitchFamily="34" charset="0"/>
              <a:buChar char="•"/>
            </a:pPr>
            <a:r>
              <a:rPr lang="ar-SA" dirty="0" smtClean="0"/>
              <a:t>هو </a:t>
            </a:r>
            <a:r>
              <a:rPr lang="ar-SA" dirty="0"/>
              <a:t>أداة أو وسيلة من وسائل التقويم التي يتم تصميمها وبنائها وتطبيقها وإدارتها وتصحيحها إلكترونياً بهدف قياس تحصيل الجانب المعرفي للمتعلم .</a:t>
            </a:r>
            <a:endParaRPr lang="en-US" dirty="0"/>
          </a:p>
          <a:p>
            <a:endParaRPr lang="en-US" dirty="0"/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xmlns="" id="{C5AAC652-CA92-4B39-BA46-09E3A3C9CE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2000" dirty="0" smtClean="0">
                <a:solidFill>
                  <a:srgbClr val="FFFF00"/>
                </a:solidFill>
              </a:rPr>
              <a:t>الاختبارات الالكترونية</a:t>
            </a:r>
            <a:endParaRPr lang="en-US" sz="2000" dirty="0">
              <a:solidFill>
                <a:srgbClr val="FFFF00"/>
              </a:solidFill>
            </a:endParaRP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7086101-70EF-4D25-BB97-D08DB4A4CF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2020-2021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105F4A2-9029-4BFA-B85A-57A6893DD0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18962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0070C0"/>
                </a:solidFill>
              </a:rPr>
              <a:t>أهمية الاختبارات الالكترونية</a:t>
            </a:r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بالنسبة </a:t>
            </a:r>
            <a:r>
              <a:rPr lang="ar-IQ" dirty="0"/>
              <a:t>للطالب </a:t>
            </a:r>
            <a:r>
              <a:rPr lang="ar-IQ" dirty="0" smtClean="0"/>
              <a:t>تكمن في </a:t>
            </a:r>
            <a:r>
              <a:rPr lang="ar-IQ" dirty="0"/>
              <a:t>سهوله اجراء </a:t>
            </a:r>
            <a:r>
              <a:rPr lang="ar-IQ" dirty="0" smtClean="0"/>
              <a:t>الاختبار</a:t>
            </a:r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بالنسبة </a:t>
            </a:r>
            <a:r>
              <a:rPr lang="ar-IQ" dirty="0"/>
              <a:t>للمدرس تكمن </a:t>
            </a:r>
            <a:r>
              <a:rPr lang="ar-IQ" dirty="0" smtClean="0"/>
              <a:t>في </a:t>
            </a:r>
            <a:r>
              <a:rPr lang="ar-IQ" dirty="0"/>
              <a:t>تكوين بنك من الاسئلة خاص بالمقرر </a:t>
            </a:r>
            <a:r>
              <a:rPr lang="ar-IQ" dirty="0" smtClean="0"/>
              <a:t>مما يساعد </a:t>
            </a:r>
            <a:r>
              <a:rPr lang="ar-IQ" dirty="0"/>
              <a:t>على تطوير وسهوله تصميم الاختبار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2000" dirty="0">
                <a:solidFill>
                  <a:srgbClr val="FFFF00"/>
                </a:solidFill>
              </a:rPr>
              <a:t>الاختبارات الالكترونية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875755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0070C0"/>
                </a:solidFill>
              </a:rPr>
              <a:t>أهداف الاختبارات الالكترونية</a:t>
            </a:r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/>
              <a:t> قياس ما وضع الاختبار من اجله</a:t>
            </a:r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/>
              <a:t>كشف جوانب القوه والضعف لدى الطالب في نواح مختلفة</a:t>
            </a:r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/>
              <a:t>تطوير وتحسين نوعيه التعليم والتعلم</a:t>
            </a:r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/>
              <a:t>معرفه مستوى الطلاب وتصنيفهم الى مجموعات</a:t>
            </a:r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/>
              <a:t> تسهيل عمليه اجراء التحليلات الإحصائية</a:t>
            </a:r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/>
              <a:t>تحقيق المساواة بين الطلاب مع مراعاة </a:t>
            </a:r>
            <a:r>
              <a:rPr lang="ar-IQ" dirty="0" smtClean="0"/>
              <a:t>الفروق </a:t>
            </a:r>
            <a:r>
              <a:rPr lang="ar-IQ" dirty="0"/>
              <a:t>الفردية</a:t>
            </a:r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/>
              <a:t>توفير الوقت والجهد والمال لدى المعلم</a:t>
            </a:r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/>
              <a:t>تنشيط الدافعية للتعلم</a:t>
            </a:r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/>
              <a:t> تحقيق السرعة والدقة في النتائج</a:t>
            </a:r>
          </a:p>
          <a:p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2000" dirty="0">
                <a:solidFill>
                  <a:srgbClr val="FFFF00"/>
                </a:solidFill>
              </a:rPr>
              <a:t>الاختبارات الالكترونية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9340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0070C0"/>
                </a:solidFill>
              </a:rPr>
              <a:t>مميزات الاختبارات الالكترونية</a:t>
            </a:r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سهولة  </a:t>
            </a:r>
            <a:r>
              <a:rPr lang="ar-IQ" dirty="0"/>
              <a:t>اعدادها وتطبيقها ومراجعه النتائج       </a:t>
            </a:r>
            <a:endParaRPr lang="ar-IQ" dirty="0" smtClean="0"/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التنوع في الأسئلة الموضوعية</a:t>
            </a:r>
          </a:p>
          <a:p>
            <a:pPr marL="590550" indent="-514350" algn="r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امكانيه ارفاق ملف صوتي او مقطع فديو  او صوره مع كل سؤال</a:t>
            </a:r>
          </a:p>
          <a:p>
            <a:pPr marL="590550" indent="-514350" algn="r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امكانيه تحديد وقت زمني تنازلي للاختبار</a:t>
            </a:r>
          </a:p>
          <a:p>
            <a:pPr marL="590550" indent="-514350" algn="r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الموضوعية فلا تتأثر بذاتيه المصحح</a:t>
            </a:r>
          </a:p>
          <a:p>
            <a:pPr marL="590550" indent="-514350" algn="r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المرونة حيث يمكن تطبيقها قبل الشرح وبعده او في اثنائه</a:t>
            </a:r>
          </a:p>
          <a:p>
            <a:pPr marL="590550" indent="-514350" algn="r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امكانيه مراقبه الطلاب من جهاز المعلم اثناء الاختبار</a:t>
            </a:r>
          </a:p>
          <a:p>
            <a:pPr marL="590550" indent="-514350" algn="r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السرعة والدقة في طباعه وحفظ معلومات الطالب ونتيجته عند نهاية الاختبار</a:t>
            </a:r>
          </a:p>
          <a:p>
            <a:pPr marL="590550" indent="-514350" algn="r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تقدم تغذية راجعة للطالب</a:t>
            </a:r>
          </a:p>
          <a:p>
            <a:pPr marL="590550" indent="-514350" algn="r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اقتصادية حيث انها توفر الجهد والوقت والمال 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2000" dirty="0">
                <a:solidFill>
                  <a:srgbClr val="FFFF00"/>
                </a:solidFill>
              </a:rPr>
              <a:t>الاختبارات الالكترونية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838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0070C0"/>
                </a:solidFill>
              </a:rPr>
              <a:t>متطلبات الاختبارات الالكترونية</a:t>
            </a:r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تدريب </a:t>
            </a:r>
            <a:r>
              <a:rPr lang="ar-IQ" dirty="0"/>
              <a:t>على مهارات تكنولوجيا </a:t>
            </a:r>
            <a:r>
              <a:rPr lang="ar-IQ" dirty="0" smtClean="0"/>
              <a:t>المعلومات</a:t>
            </a:r>
            <a:endParaRPr lang="ar-IQ" dirty="0"/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مهارات </a:t>
            </a:r>
            <a:r>
              <a:rPr lang="ar-IQ" dirty="0"/>
              <a:t>اخرى في دلالة درجه الطالب مثل مهارات استخدام الأجهزة والبرمجيات الإلكترونية</a:t>
            </a:r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أجهزة  </a:t>
            </a:r>
            <a:r>
              <a:rPr lang="ar-IQ" dirty="0"/>
              <a:t>الحاسب تحتاج الى صيانة  من وقت </a:t>
            </a:r>
            <a:r>
              <a:rPr lang="ar-IQ" dirty="0" smtClean="0"/>
              <a:t>لآخر  </a:t>
            </a:r>
            <a:endParaRPr lang="ar-IQ" dirty="0"/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مهارات </a:t>
            </a:r>
            <a:r>
              <a:rPr lang="ar-IQ" dirty="0"/>
              <a:t>قياس القدرات </a:t>
            </a:r>
            <a:r>
              <a:rPr lang="ar-IQ" dirty="0" smtClean="0"/>
              <a:t>العقلية </a:t>
            </a:r>
            <a:r>
              <a:rPr lang="ar-IQ" dirty="0"/>
              <a:t>العليا في الاختبارات الموضوعية الالكترونية</a:t>
            </a:r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التدريب </a:t>
            </a:r>
            <a:r>
              <a:rPr lang="ar-IQ" dirty="0"/>
              <a:t>على التقييم ومهارات تكنولوجيا المعلومات وإدارة الامتحانات .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2000" dirty="0">
                <a:solidFill>
                  <a:srgbClr val="FFFF00"/>
                </a:solidFill>
              </a:rPr>
              <a:t>الاختبارات الالكترونية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5246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590550" indent="-514350">
              <a:buClr>
                <a:srgbClr val="FF0000"/>
              </a:buClr>
              <a:buFont typeface="+mj-lt"/>
              <a:buAutoNum type="arabicPeriod" startAt="6"/>
            </a:pPr>
            <a:r>
              <a:rPr lang="ar-IQ" dirty="0" smtClean="0"/>
              <a:t>توفير </a:t>
            </a:r>
            <a:r>
              <a:rPr lang="ar-IQ" dirty="0"/>
              <a:t>البنيه التحتية من </a:t>
            </a:r>
            <a:r>
              <a:rPr lang="ar-IQ" dirty="0" smtClean="0"/>
              <a:t>مختبرات الحاسوب </a:t>
            </a:r>
            <a:r>
              <a:rPr lang="ar-IQ" dirty="0"/>
              <a:t>الالي وخطوط الانترنت والبرامج المتخصصة </a:t>
            </a:r>
            <a:r>
              <a:rPr lang="ar-IQ" dirty="0" smtClean="0"/>
              <a:t>واساتذة المتخصصين .</a:t>
            </a:r>
            <a:endParaRPr lang="ar-IQ" dirty="0"/>
          </a:p>
          <a:p>
            <a:pPr marL="590550" indent="-514350">
              <a:buClr>
                <a:srgbClr val="FF0000"/>
              </a:buClr>
              <a:buFont typeface="+mj-lt"/>
              <a:buAutoNum type="arabicPeriod" startAt="6"/>
            </a:pPr>
            <a:r>
              <a:rPr lang="ar-IQ" dirty="0" smtClean="0"/>
              <a:t>تدريب المتعلمين </a:t>
            </a:r>
            <a:r>
              <a:rPr lang="ar-IQ" dirty="0"/>
              <a:t>على </a:t>
            </a:r>
            <a:r>
              <a:rPr lang="ar-IQ" dirty="0" smtClean="0"/>
              <a:t>مهارات </a:t>
            </a:r>
            <a:r>
              <a:rPr lang="ar-IQ" dirty="0"/>
              <a:t>الاختبار </a:t>
            </a:r>
            <a:r>
              <a:rPr lang="ar-IQ" dirty="0" smtClean="0"/>
              <a:t>الإلكترونية واستخدامها. </a:t>
            </a:r>
            <a:endParaRPr lang="ar-IQ" dirty="0"/>
          </a:p>
          <a:p>
            <a:pPr marL="590550" indent="-514350">
              <a:buClr>
                <a:srgbClr val="FF0000"/>
              </a:buClr>
              <a:buFont typeface="+mj-lt"/>
              <a:buAutoNum type="arabicPeriod" startAt="6"/>
            </a:pPr>
            <a:r>
              <a:rPr lang="ar-IQ" dirty="0" smtClean="0"/>
              <a:t>نشر </a:t>
            </a:r>
            <a:r>
              <a:rPr lang="ar-IQ" dirty="0"/>
              <a:t>الوعى بين العاملين في المؤسسات حول  جدوى استخدام التكنلوجيا في اعداد وتطبيق وادارة الاختبارات الالكترونية</a:t>
            </a: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2000" dirty="0">
                <a:solidFill>
                  <a:srgbClr val="FFFF00"/>
                </a:solidFill>
              </a:rPr>
              <a:t>الاختبارات الالكترونية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7931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ar-IQ" dirty="0" smtClean="0">
                <a:solidFill>
                  <a:srgbClr val="0070C0"/>
                </a:solidFill>
              </a:rPr>
              <a:t>عناصر الاختبارات الالكترونية</a:t>
            </a:r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الاسئلة </a:t>
            </a:r>
            <a:r>
              <a:rPr lang="ar-IQ" dirty="0"/>
              <a:t>ونوعها  وعددها والزمن الذي تستغرقه. </a:t>
            </a:r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الوسائط </a:t>
            </a:r>
            <a:r>
              <a:rPr lang="ar-IQ" dirty="0"/>
              <a:t>المتعددة المستخدمة </a:t>
            </a:r>
            <a:r>
              <a:rPr lang="ar-IQ" dirty="0" smtClean="0"/>
              <a:t>وأنوعها</a:t>
            </a:r>
            <a:r>
              <a:rPr lang="ar-IQ" dirty="0"/>
              <a:t>. </a:t>
            </a:r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التغذية </a:t>
            </a:r>
            <a:r>
              <a:rPr lang="ar-IQ" dirty="0"/>
              <a:t>الراجعة المقدمة للمتعلم . </a:t>
            </a:r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تعليمات </a:t>
            </a:r>
            <a:r>
              <a:rPr lang="ar-IQ" dirty="0"/>
              <a:t>الاختبار. </a:t>
            </a:r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أدوات </a:t>
            </a:r>
            <a:r>
              <a:rPr lang="ar-IQ" dirty="0"/>
              <a:t>التفاعل المتاحة. </a:t>
            </a:r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 smtClean="0"/>
              <a:t>أنماط </a:t>
            </a:r>
            <a:r>
              <a:rPr lang="ar-IQ" dirty="0"/>
              <a:t>الاستجابة المطلوبة من </a:t>
            </a:r>
            <a:r>
              <a:rPr lang="ar-IQ" dirty="0" smtClean="0"/>
              <a:t>المتعلم .</a:t>
            </a:r>
            <a:endParaRPr lang="ar-IQ" dirty="0"/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2000" dirty="0">
                <a:solidFill>
                  <a:srgbClr val="FFFF00"/>
                </a:solidFill>
              </a:rPr>
              <a:t>الاختبارات الالكترونية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00458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نص 1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ar-IQ" dirty="0" smtClean="0">
              <a:solidFill>
                <a:srgbClr val="0070C0"/>
              </a:solidFill>
            </a:endParaRPr>
          </a:p>
          <a:p>
            <a:endParaRPr lang="ar-IQ" dirty="0">
              <a:solidFill>
                <a:srgbClr val="0070C0"/>
              </a:solidFill>
            </a:endParaRPr>
          </a:p>
          <a:p>
            <a:endParaRPr lang="ar-IQ" dirty="0" smtClean="0">
              <a:solidFill>
                <a:srgbClr val="0070C0"/>
              </a:solidFill>
            </a:endParaRPr>
          </a:p>
          <a:p>
            <a:r>
              <a:rPr lang="ar-IQ" dirty="0" smtClean="0">
                <a:solidFill>
                  <a:srgbClr val="0070C0"/>
                </a:solidFill>
              </a:rPr>
              <a:t>مراحل </a:t>
            </a:r>
            <a:r>
              <a:rPr lang="ar-IQ" dirty="0">
                <a:solidFill>
                  <a:srgbClr val="0070C0"/>
                </a:solidFill>
              </a:rPr>
              <a:t>تصميم وانتاج الاختبارات </a:t>
            </a:r>
            <a:r>
              <a:rPr lang="ar-IQ" dirty="0" smtClean="0">
                <a:solidFill>
                  <a:srgbClr val="0070C0"/>
                </a:solidFill>
              </a:rPr>
              <a:t>الإلكترونية</a:t>
            </a:r>
          </a:p>
          <a:p>
            <a:r>
              <a:rPr lang="ar-IQ" dirty="0">
                <a:solidFill>
                  <a:schemeClr val="tx1"/>
                </a:solidFill>
              </a:rPr>
              <a:t>تمر عمليه تصميم وانتاج الاختبارات الإلكترونية </a:t>
            </a:r>
            <a:r>
              <a:rPr lang="ar-IQ" dirty="0" smtClean="0">
                <a:solidFill>
                  <a:schemeClr val="tx1"/>
                </a:solidFill>
              </a:rPr>
              <a:t>بأربع </a:t>
            </a:r>
            <a:r>
              <a:rPr lang="ar-IQ" dirty="0">
                <a:solidFill>
                  <a:schemeClr val="tx1"/>
                </a:solidFill>
              </a:rPr>
              <a:t>مراحل</a:t>
            </a:r>
            <a:r>
              <a:rPr lang="ar-IQ" dirty="0" smtClean="0">
                <a:solidFill>
                  <a:schemeClr val="tx1"/>
                </a:solidFill>
              </a:rPr>
              <a:t>:</a:t>
            </a:r>
          </a:p>
          <a:p>
            <a:pPr marL="590550" indent="-514350">
              <a:buClr>
                <a:srgbClr val="FF0000"/>
              </a:buClr>
              <a:buFont typeface="+mj-lt"/>
              <a:buAutoNum type="arabicPeriod"/>
            </a:pPr>
            <a:r>
              <a:rPr lang="ar-IQ" dirty="0">
                <a:solidFill>
                  <a:srgbClr val="0070C0"/>
                </a:solidFill>
              </a:rPr>
              <a:t>مرحله التحليل  </a:t>
            </a:r>
            <a:r>
              <a:rPr lang="ar-IQ" dirty="0" smtClean="0">
                <a:solidFill>
                  <a:srgbClr val="0070C0"/>
                </a:solidFill>
              </a:rPr>
              <a:t>وتشمل:</a:t>
            </a:r>
          </a:p>
          <a:p>
            <a:pPr marL="590550" indent="-514350">
              <a:buClr>
                <a:srgbClr val="FF0000"/>
              </a:buClr>
              <a:buFont typeface="+mj-cs"/>
              <a:buAutoNum type="arabic2Minus"/>
            </a:pPr>
            <a:r>
              <a:rPr lang="ar-IQ" dirty="0" smtClean="0">
                <a:solidFill>
                  <a:schemeClr val="tx1"/>
                </a:solidFill>
              </a:rPr>
              <a:t>تحديد الهدف العام للاختبار</a:t>
            </a:r>
          </a:p>
          <a:p>
            <a:pPr marL="590550" indent="-514350">
              <a:buClr>
                <a:srgbClr val="FF0000"/>
              </a:buClr>
              <a:buFont typeface="+mj-cs"/>
              <a:buAutoNum type="arabic2Minus"/>
            </a:pPr>
            <a:r>
              <a:rPr lang="ar-IQ" dirty="0" smtClean="0">
                <a:solidFill>
                  <a:schemeClr val="tx1"/>
                </a:solidFill>
              </a:rPr>
              <a:t>تحديد </a:t>
            </a:r>
            <a:r>
              <a:rPr lang="ar-IQ" dirty="0">
                <a:solidFill>
                  <a:schemeClr val="tx1"/>
                </a:solidFill>
              </a:rPr>
              <a:t>خصائص المتقدمين للاختبار</a:t>
            </a:r>
          </a:p>
          <a:p>
            <a:pPr marL="590550" indent="-514350">
              <a:buClr>
                <a:srgbClr val="FF0000"/>
              </a:buClr>
              <a:buFont typeface="+mj-cs"/>
              <a:buAutoNum type="arabic2Minus"/>
            </a:pPr>
            <a:r>
              <a:rPr lang="ar-IQ" dirty="0">
                <a:solidFill>
                  <a:schemeClr val="tx1"/>
                </a:solidFill>
              </a:rPr>
              <a:t>تحليل المادة التعلمية لصياغه محتوى الاختبار</a:t>
            </a:r>
          </a:p>
          <a:p>
            <a:pPr marL="590550" indent="-514350">
              <a:buClr>
                <a:srgbClr val="FF0000"/>
              </a:buClr>
              <a:buFont typeface="+mj-cs"/>
              <a:buAutoNum type="arabic2Minus"/>
            </a:pPr>
            <a:r>
              <a:rPr lang="ar-IQ" dirty="0">
                <a:solidFill>
                  <a:schemeClr val="tx1"/>
                </a:solidFill>
              </a:rPr>
              <a:t>تحليل الواقع</a:t>
            </a:r>
          </a:p>
          <a:p>
            <a:endParaRPr lang="ar-IQ" dirty="0">
              <a:solidFill>
                <a:schemeClr val="tx1"/>
              </a:solidFill>
            </a:endParaRPr>
          </a:p>
          <a:p>
            <a:endParaRPr lang="ar-IQ" dirty="0" smtClean="0">
              <a:solidFill>
                <a:schemeClr val="tx1"/>
              </a:solidFill>
            </a:endParaRPr>
          </a:p>
          <a:p>
            <a:endParaRPr lang="ar-IQ" dirty="0">
              <a:solidFill>
                <a:schemeClr val="tx1"/>
              </a:solidFill>
            </a:endParaRPr>
          </a:p>
          <a:p>
            <a:endParaRPr lang="ar-IQ" dirty="0" smtClean="0">
              <a:solidFill>
                <a:schemeClr val="tx1"/>
              </a:solidFill>
            </a:endParaRPr>
          </a:p>
          <a:p>
            <a:endParaRPr lang="ar-IQ" dirty="0" smtClean="0">
              <a:solidFill>
                <a:schemeClr val="tx1"/>
              </a:solidFill>
            </a:endParaRPr>
          </a:p>
          <a:p>
            <a:pPr algn="ctr"/>
            <a:endParaRPr lang="ar-IQ" dirty="0">
              <a:solidFill>
                <a:schemeClr val="tx1"/>
              </a:solidFill>
            </a:endParaRPr>
          </a:p>
        </p:txBody>
      </p:sp>
      <p:sp>
        <p:nvSpPr>
          <p:cNvPr id="3" name="عنوان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sz="2000" dirty="0">
                <a:solidFill>
                  <a:srgbClr val="FFFF00"/>
                </a:solidFill>
              </a:rPr>
              <a:t>الاختبارات الالكترونية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2020-2021</a:t>
            </a:r>
            <a:endParaRPr lang="en-US" dirty="0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EDFBC5-9E83-48A9-A20F-CEAD086DBFA3}" type="slidenum">
              <a:rPr lang="en-US" smtClean="0"/>
              <a:pPr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0809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529</TotalTime>
  <Words>499</Words>
  <Application>Microsoft Office PowerPoint</Application>
  <PresentationFormat>مخصص</PresentationFormat>
  <Paragraphs>127</Paragraphs>
  <Slides>14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15" baseType="lpstr">
      <vt:lpstr>Office Theme</vt:lpstr>
      <vt:lpstr>عرض تقديمي في PowerPoint</vt:lpstr>
      <vt:lpstr>الاختبارات الالكترونية</vt:lpstr>
      <vt:lpstr>الاختبارات الالكترونية</vt:lpstr>
      <vt:lpstr>الاختبارات الالكترونية</vt:lpstr>
      <vt:lpstr>الاختبارات الالكترونية</vt:lpstr>
      <vt:lpstr>الاختبارات الالكترونية</vt:lpstr>
      <vt:lpstr>الاختبارات الالكترونية</vt:lpstr>
      <vt:lpstr>الاختبارات الالكترونية</vt:lpstr>
      <vt:lpstr>الاختبارات الالكترونية</vt:lpstr>
      <vt:lpstr>الاختبارات الالكترونية</vt:lpstr>
      <vt:lpstr>الاختبارات الالكترونية</vt:lpstr>
      <vt:lpstr>الاختبارات الالكترونية</vt:lpstr>
      <vt:lpstr>الاختبارات الالكترونية</vt:lpstr>
      <vt:lpstr>الاختبارات الالكترونية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zahraa alkhawaja</dc:creator>
  <cp:lastModifiedBy>ayad</cp:lastModifiedBy>
  <cp:revision>41</cp:revision>
  <dcterms:created xsi:type="dcterms:W3CDTF">2020-11-01T11:03:41Z</dcterms:created>
  <dcterms:modified xsi:type="dcterms:W3CDTF">2021-06-06T09:47:05Z</dcterms:modified>
</cp:coreProperties>
</file>