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68" r:id="rId2"/>
    <p:sldId id="295" r:id="rId3"/>
    <p:sldId id="313" r:id="rId4"/>
    <p:sldId id="314" r:id="rId5"/>
    <p:sldId id="315" r:id="rId6"/>
    <p:sldId id="317" r:id="rId7"/>
    <p:sldId id="320" r:id="rId8"/>
    <p:sldId id="316" r:id="rId9"/>
    <p:sldId id="318" r:id="rId10"/>
    <p:sldId id="319" r:id="rId11"/>
    <p:sldId id="321" r:id="rId12"/>
    <p:sldId id="322" r:id="rId13"/>
    <p:sldId id="323" r:id="rId14"/>
    <p:sldId id="324" r:id="rId15"/>
    <p:sldId id="326" r:id="rId16"/>
    <p:sldId id="325" r:id="rId17"/>
    <p:sldId id="327" r:id="rId18"/>
    <p:sldId id="311" r:id="rId19"/>
  </p:sldIdLst>
  <p:sldSz cx="9144000" cy="5143500" type="screen16x9"/>
  <p:notesSz cx="6858000" cy="9144000"/>
  <p:embeddedFontLst>
    <p:embeddedFont>
      <p:font typeface="Arabic Typesetting" panose="03020402040406030203" pitchFamily="66" charset="-78"/>
      <p:regular r:id="rId22"/>
    </p:embeddedFont>
    <p:embeddedFont>
      <p:font typeface="Arvo" panose="020B060402020202020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Edwardian Script ITC" panose="030303020407070D0804" pitchFamily="66" charset="0"/>
      <p:regular r:id="rId28"/>
    </p:embeddedFont>
    <p:embeddedFont>
      <p:font typeface="Garamond" panose="02020404030301010803" pitchFamily="18" charset="0"/>
      <p:regular r:id="rId29"/>
      <p:bold r:id="rId30"/>
      <p: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mal Raheem" initials="KR" lastIdx="1" clrIdx="0">
    <p:extLst>
      <p:ext uri="{19B8F6BF-5375-455C-9EA6-DF929625EA0E}">
        <p15:presenceInfo xmlns:p15="http://schemas.microsoft.com/office/powerpoint/2012/main" userId="0e3ae4ab1b441b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6D4"/>
    <a:srgbClr val="3F5378"/>
    <a:srgbClr val="38833F"/>
    <a:srgbClr val="28AE3E"/>
    <a:srgbClr val="00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20D5EA-D480-4313-B029-828053BC24F2}">
  <a:tblStyle styleId="{E420D5EA-D480-4313-B029-828053BC24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86" autoAdjust="0"/>
  </p:normalViewPr>
  <p:slideViewPr>
    <p:cSldViewPr>
      <p:cViewPr varScale="1">
        <p:scale>
          <a:sx n="86" d="100"/>
          <a:sy n="86" d="100"/>
        </p:scale>
        <p:origin x="876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B6B512-AB72-48D1-9FE4-5344257B98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B161A-EC86-4EC4-A52C-5CD408CB0B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E3F13-411A-4013-B873-C1C16C9F208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43BF6-68BA-4224-BBE4-6C863448BA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8A9B1-25FD-49B8-BDC3-4C70CFA509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180C9-F922-4D1B-B86C-BB896C7C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53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26868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 rot="10800000" flipH="1" flipV="1">
            <a:off x="-12909" y="1"/>
            <a:ext cx="3792821" cy="699541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pic>
        <p:nvPicPr>
          <p:cNvPr id="40" name="صورة 1">
            <a:extLst>
              <a:ext uri="{FF2B5EF4-FFF2-40B4-BE49-F238E27FC236}">
                <a16:creationId xmlns:a16="http://schemas.microsoft.com/office/drawing/2014/main" id="{BFA98B1F-F31C-4B18-8151-051DDFAF5C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39502"/>
            <a:ext cx="2075653" cy="2139702"/>
          </a:xfrm>
          <a:prstGeom prst="rect">
            <a:avLst/>
          </a:prstGeom>
        </p:spPr>
      </p:pic>
      <p:grpSp>
        <p:nvGrpSpPr>
          <p:cNvPr id="42" name="Google Shape;164;p10">
            <a:extLst>
              <a:ext uri="{FF2B5EF4-FFF2-40B4-BE49-F238E27FC236}">
                <a16:creationId xmlns:a16="http://schemas.microsoft.com/office/drawing/2014/main" id="{8EEDF958-4014-4F41-B4E9-363E8CE5B871}"/>
              </a:ext>
            </a:extLst>
          </p:cNvPr>
          <p:cNvGrpSpPr/>
          <p:nvPr userDrawn="1"/>
        </p:nvGrpSpPr>
        <p:grpSpPr>
          <a:xfrm>
            <a:off x="7518655" y="4659964"/>
            <a:ext cx="1625345" cy="483536"/>
            <a:chOff x="5575241" y="4472728"/>
            <a:chExt cx="2202831" cy="670796"/>
          </a:xfrm>
        </p:grpSpPr>
        <p:sp>
          <p:nvSpPr>
            <p:cNvPr id="44" name="Google Shape;165;p10">
              <a:extLst>
                <a:ext uri="{FF2B5EF4-FFF2-40B4-BE49-F238E27FC236}">
                  <a16:creationId xmlns:a16="http://schemas.microsoft.com/office/drawing/2014/main" id="{EBBDA75E-ADD8-481F-BD39-0D1CB16EA255}"/>
                </a:ext>
              </a:extLst>
            </p:cNvPr>
            <p:cNvSpPr/>
            <p:nvPr/>
          </p:nvSpPr>
          <p:spPr>
            <a:xfrm rot="10800000">
              <a:off x="5575241" y="4948342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388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166;p10">
              <a:extLst>
                <a:ext uri="{FF2B5EF4-FFF2-40B4-BE49-F238E27FC236}">
                  <a16:creationId xmlns:a16="http://schemas.microsoft.com/office/drawing/2014/main" id="{63C1522F-D531-4D81-B1D4-7473261EC2A6}"/>
                </a:ext>
              </a:extLst>
            </p:cNvPr>
            <p:cNvGrpSpPr/>
            <p:nvPr/>
          </p:nvGrpSpPr>
          <p:grpSpPr>
            <a:xfrm flipH="1">
              <a:off x="5734849" y="4472728"/>
              <a:ext cx="2040837" cy="670796"/>
              <a:chOff x="1297954" y="330075"/>
              <a:chExt cx="5169293" cy="1699506"/>
            </a:xfrm>
          </p:grpSpPr>
          <p:sp>
            <p:nvSpPr>
              <p:cNvPr id="49" name="Google Shape;167;p10">
                <a:extLst>
                  <a:ext uri="{FF2B5EF4-FFF2-40B4-BE49-F238E27FC236}">
                    <a16:creationId xmlns:a16="http://schemas.microsoft.com/office/drawing/2014/main" id="{E5F29296-7129-41DE-BA2E-00D86CC9C345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68;p10">
                <a:extLst>
                  <a:ext uri="{FF2B5EF4-FFF2-40B4-BE49-F238E27FC236}">
                    <a16:creationId xmlns:a16="http://schemas.microsoft.com/office/drawing/2014/main" id="{3608C188-5B7D-4F6B-9C67-1E2B455FB6A2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" name="Google Shape;169;p10">
              <a:extLst>
                <a:ext uri="{FF2B5EF4-FFF2-40B4-BE49-F238E27FC236}">
                  <a16:creationId xmlns:a16="http://schemas.microsoft.com/office/drawing/2014/main" id="{01439178-16C1-417E-8222-4D74522E6725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7" name="Google Shape;170;p10">
                <a:extLst>
                  <a:ext uri="{FF2B5EF4-FFF2-40B4-BE49-F238E27FC236}">
                    <a16:creationId xmlns:a16="http://schemas.microsoft.com/office/drawing/2014/main" id="{79946A7A-1ED3-4370-BA88-54747FE1E656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28A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71;p10">
                <a:extLst>
                  <a:ext uri="{FF2B5EF4-FFF2-40B4-BE49-F238E27FC236}">
                    <a16:creationId xmlns:a16="http://schemas.microsoft.com/office/drawing/2014/main" id="{243151BD-1AAD-4161-91C3-C497E8C003C5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28A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726915" y="4781389"/>
            <a:ext cx="1410342" cy="2317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chemeClr val="bg1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53" name="Google Shape;79;p5">
            <a:extLst>
              <a:ext uri="{FF2B5EF4-FFF2-40B4-BE49-F238E27FC236}">
                <a16:creationId xmlns:a16="http://schemas.microsoft.com/office/drawing/2014/main" id="{85B9CEE3-C549-4F43-817B-CDAC3A298D00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1270974" y="2416530"/>
            <a:ext cx="6593700" cy="1091049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  <a:defRPr sz="4400">
                <a:solidFill>
                  <a:srgbClr val="38833F"/>
                </a:solidFill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r>
              <a:rPr lang="ar-IQ" dirty="0"/>
              <a:t>العنوان الرئيسي</a:t>
            </a:r>
            <a:endParaRPr dirty="0"/>
          </a:p>
        </p:txBody>
      </p:sp>
      <p:sp>
        <p:nvSpPr>
          <p:cNvPr id="22" name="Google Shape;79;p5">
            <a:extLst>
              <a:ext uri="{FF2B5EF4-FFF2-40B4-BE49-F238E27FC236}">
                <a16:creationId xmlns:a16="http://schemas.microsoft.com/office/drawing/2014/main" id="{D609DC27-84AD-46EB-B211-E6EC84D59593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1270974" y="3538247"/>
            <a:ext cx="6593700" cy="1091049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  <a:defRPr sz="2200">
                <a:solidFill>
                  <a:srgbClr val="3F5378"/>
                </a:solidFill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r>
              <a:rPr lang="ar-IQ" dirty="0"/>
              <a:t>العنوان الفرعي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95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 rot="10800000" flipV="1">
            <a:off x="3779912" y="1"/>
            <a:ext cx="5364088" cy="699541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 rot="10800000">
            <a:off x="-12908" y="4633082"/>
            <a:ext cx="1676222" cy="51043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388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4" y="330075"/>
              <a:chExt cx="12276020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4" y="330142"/>
                <a:ext cx="10612203" cy="1699502"/>
              </a:xfrm>
              <a:prstGeom prst="rect">
                <a:avLst/>
              </a:prstGeom>
              <a:solidFill>
                <a:srgbClr val="28A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28A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 hasCustomPrompt="1"/>
          </p:nvPr>
        </p:nvSpPr>
        <p:spPr>
          <a:xfrm>
            <a:off x="4362793" y="200785"/>
            <a:ext cx="4313663" cy="406736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1800" b="0" i="0" u="none" strike="noStrike" cap="none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+mn-cs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ar-SA" dirty="0"/>
              <a:t>العنوان يكتب هنا</a:t>
            </a:r>
            <a:endParaRPr dirty="0"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 hasCustomPrompt="1"/>
          </p:nvPr>
        </p:nvSpPr>
        <p:spPr>
          <a:xfrm>
            <a:off x="107505" y="781897"/>
            <a:ext cx="8950842" cy="3851176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76200" lvl="0" indent="0" algn="r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r>
              <a:rPr lang="ar-SA" b="1" dirty="0"/>
              <a:t>التفاصيل</a:t>
            </a:r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16712" y="4779339"/>
            <a:ext cx="1410342" cy="2317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chemeClr val="bg1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2" name="صورة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" y="50770"/>
            <a:ext cx="709243" cy="731128"/>
          </a:xfrm>
          <a:prstGeom prst="rect">
            <a:avLst/>
          </a:prstGeom>
        </p:spPr>
      </p:pic>
      <p:grpSp>
        <p:nvGrpSpPr>
          <p:cNvPr id="22" name="Google Shape;239;p16">
            <a:extLst>
              <a:ext uri="{FF2B5EF4-FFF2-40B4-BE49-F238E27FC236}">
                <a16:creationId xmlns:a16="http://schemas.microsoft.com/office/drawing/2014/main" id="{525BFA40-882A-4FC9-8C80-AE57310CCC67}"/>
              </a:ext>
            </a:extLst>
          </p:cNvPr>
          <p:cNvGrpSpPr/>
          <p:nvPr userDrawn="1"/>
        </p:nvGrpSpPr>
        <p:grpSpPr>
          <a:xfrm>
            <a:off x="8748464" y="267494"/>
            <a:ext cx="349203" cy="288032"/>
            <a:chOff x="2594050" y="1631825"/>
            <a:chExt cx="439625" cy="439625"/>
          </a:xfrm>
        </p:grpSpPr>
        <p:sp>
          <p:nvSpPr>
            <p:cNvPr id="23" name="Google Shape;240;p16">
              <a:extLst>
                <a:ext uri="{FF2B5EF4-FFF2-40B4-BE49-F238E27FC236}">
                  <a16:creationId xmlns:a16="http://schemas.microsoft.com/office/drawing/2014/main" id="{27946C0E-1776-46C5-B3C7-99EAD910977E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1;p16">
              <a:extLst>
                <a:ext uri="{FF2B5EF4-FFF2-40B4-BE49-F238E27FC236}">
                  <a16:creationId xmlns:a16="http://schemas.microsoft.com/office/drawing/2014/main" id="{7D1B093F-EC42-4F79-A7EC-EA86D2827345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2;p16">
              <a:extLst>
                <a:ext uri="{FF2B5EF4-FFF2-40B4-BE49-F238E27FC236}">
                  <a16:creationId xmlns:a16="http://schemas.microsoft.com/office/drawing/2014/main" id="{82D88AE8-A62D-4BCE-8350-7FE6C4F94A8A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3;p16">
              <a:extLst>
                <a:ext uri="{FF2B5EF4-FFF2-40B4-BE49-F238E27FC236}">
                  <a16:creationId xmlns:a16="http://schemas.microsoft.com/office/drawing/2014/main" id="{EA83ABCC-E089-479A-9E6C-BA561E025030}"/>
                </a:ext>
              </a:extLst>
            </p:cNvPr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6C3EC0E-39B6-45C9-98E8-56B97766DE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11897" y="4697082"/>
            <a:ext cx="382432" cy="3824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9B9C2E-2E33-4A36-9CD6-D95FF0A6AE11}"/>
              </a:ext>
            </a:extLst>
          </p:cNvPr>
          <p:cNvSpPr txBox="1"/>
          <p:nvPr userDrawn="1"/>
        </p:nvSpPr>
        <p:spPr>
          <a:xfrm>
            <a:off x="6495710" y="4741323"/>
            <a:ext cx="1460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http://Alkafeel.edu.iq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C42266-86E8-40C4-96C4-6E020D663C47}"/>
              </a:ext>
            </a:extLst>
          </p:cNvPr>
          <p:cNvSpPr txBox="1"/>
          <p:nvPr userDrawn="1"/>
        </p:nvSpPr>
        <p:spPr>
          <a:xfrm>
            <a:off x="7780649" y="4741323"/>
            <a:ext cx="857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1100" dirty="0">
                <a:solidFill>
                  <a:srgbClr val="002060"/>
                </a:solidFill>
                <a:latin typeface="+mn-lt"/>
                <a:cs typeface="+mn-cs"/>
              </a:rPr>
              <a:t>الموقع الرسمي</a:t>
            </a:r>
            <a:r>
              <a:rPr lang="en-US" sz="11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CE29E6-FA10-4407-94FA-CD024609CAD4}"/>
              </a:ext>
            </a:extLst>
          </p:cNvPr>
          <p:cNvGrpSpPr/>
          <p:nvPr userDrawn="1"/>
        </p:nvGrpSpPr>
        <p:grpSpPr>
          <a:xfrm>
            <a:off x="3745454" y="4696229"/>
            <a:ext cx="2626746" cy="380661"/>
            <a:chOff x="3169390" y="4696229"/>
            <a:chExt cx="2626746" cy="38328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2C1D12-58E9-401D-BD64-6EFA41E79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412851" y="4696229"/>
              <a:ext cx="383285" cy="383285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17BEDD5-7E8C-4A76-A890-EB6D384F648A}"/>
                </a:ext>
              </a:extLst>
            </p:cNvPr>
            <p:cNvGrpSpPr/>
            <p:nvPr userDrawn="1"/>
          </p:nvGrpSpPr>
          <p:grpSpPr>
            <a:xfrm>
              <a:off x="3169390" y="4741323"/>
              <a:ext cx="2174907" cy="261610"/>
              <a:chOff x="6463382" y="4741323"/>
              <a:chExt cx="2174907" cy="261610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A349212-450B-46B8-9799-A58F111B13CA}"/>
                  </a:ext>
                </a:extLst>
              </p:cNvPr>
              <p:cNvSpPr txBox="1"/>
              <p:nvPr userDrawn="1"/>
            </p:nvSpPr>
            <p:spPr>
              <a:xfrm>
                <a:off x="6463382" y="4741323"/>
                <a:ext cx="154662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002060"/>
                    </a:solidFill>
                  </a:rPr>
                  <a:t>info@alkafeel.edu.iq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979FDF5-CD23-41B8-BD0B-741816AC1045}"/>
                  </a:ext>
                </a:extLst>
              </p:cNvPr>
              <p:cNvSpPr txBox="1"/>
              <p:nvPr userDrawn="1"/>
            </p:nvSpPr>
            <p:spPr>
              <a:xfrm>
                <a:off x="7770810" y="4741323"/>
                <a:ext cx="8674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ar-IQ" sz="1100" b="0" i="0" u="none" strike="noStrike" cap="none" dirty="0">
                    <a:solidFill>
                      <a:srgbClr val="002060"/>
                    </a:solidFill>
                    <a:latin typeface="+mn-lt"/>
                    <a:ea typeface="Segoe UI Black" panose="020B0A02040204020203" pitchFamily="34" charset="0"/>
                    <a:cs typeface="+mn-cs"/>
                    <a:sym typeface="Arial"/>
                  </a:rPr>
                  <a:t>البريد الرسمي</a:t>
                </a:r>
                <a:endParaRPr lang="en-US" sz="1100" b="0" i="0" u="none" strike="noStrike" cap="none" dirty="0">
                  <a:solidFill>
                    <a:srgbClr val="002060"/>
                  </a:solidFill>
                  <a:latin typeface="+mn-lt"/>
                  <a:ea typeface="Segoe UI Black" panose="020B0A02040204020203" pitchFamily="34" charset="0"/>
                  <a:cs typeface="+mn-cs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1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8F58D-B406-49EC-B0F7-EAFE0BF329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6830A5-8DFC-43F6-9B4C-04305C158D6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771800" y="2564367"/>
            <a:ext cx="3165270" cy="576064"/>
          </a:xfrm>
        </p:spPr>
        <p:txBody>
          <a:bodyPr/>
          <a:lstStyle/>
          <a:p>
            <a:r>
              <a:rPr lang="en-US" sz="96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Cyborg</a:t>
            </a:r>
            <a:endParaRPr lang="en-US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26830A5-8DFC-43F6-9B4C-04305C158D65}"/>
              </a:ext>
            </a:extLst>
          </p:cNvPr>
          <p:cNvSpPr txBox="1">
            <a:spLocks/>
          </p:cNvSpPr>
          <p:nvPr/>
        </p:nvSpPr>
        <p:spPr>
          <a:xfrm>
            <a:off x="2696051" y="3350471"/>
            <a:ext cx="3316768" cy="1049434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7620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200" b="0" i="0" u="none" strike="noStrike" cap="none">
                <a:solidFill>
                  <a:srgbClr val="3F53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Kamal M. H. Raheem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87BA6B-0087-4B60-A12F-D0B6E4E33365}"/>
              </a:ext>
            </a:extLst>
          </p:cNvPr>
          <p:cNvSpPr txBox="1">
            <a:spLocks/>
          </p:cNvSpPr>
          <p:nvPr/>
        </p:nvSpPr>
        <p:spPr>
          <a:xfrm>
            <a:off x="2411760" y="2354327"/>
            <a:ext cx="4392488" cy="71478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IQ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</a:t>
            </a:r>
            <a:endParaRPr lang="en-US" sz="48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165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3EEE0-B1EA-4B47-AA55-0475211E6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51D1-BB10-4CDF-B47F-8BC8C3977249}"/>
                  </a:ext>
                </a:extLst>
              </p:cNvPr>
              <p:cNvSpPr txBox="1"/>
              <p:nvPr/>
            </p:nvSpPr>
            <p:spPr>
              <a:xfrm>
                <a:off x="5436096" y="197227"/>
                <a:ext cx="25952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Types of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𝐂𝐲𝐛𝐨𝐫𝐠</m:t>
                    </m:r>
                  </m:oMath>
                </a14:m>
                <a:endPara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51D1-BB10-4CDF-B47F-8BC8C3977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97227"/>
                <a:ext cx="2595262" cy="430887"/>
              </a:xfrm>
              <a:prstGeom prst="rect">
                <a:avLst/>
              </a:prstGeom>
              <a:blipFill>
                <a:blip r:embed="rId2"/>
                <a:stretch>
                  <a:fillRect l="-8471" t="-25352" b="-49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92B4B54-245E-489D-B948-2E1BCFC7F5B0}"/>
              </a:ext>
            </a:extLst>
          </p:cNvPr>
          <p:cNvSpPr/>
          <p:nvPr/>
        </p:nvSpPr>
        <p:spPr>
          <a:xfrm>
            <a:off x="911242" y="1059582"/>
            <a:ext cx="281840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14350" indent="-514350"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Convenient Cyborgs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B1261E-2CE3-4352-A540-375EABD2161A}"/>
              </a:ext>
            </a:extLst>
          </p:cNvPr>
          <p:cNvSpPr/>
          <p:nvPr/>
        </p:nvSpPr>
        <p:spPr>
          <a:xfrm>
            <a:off x="855938" y="2767603"/>
            <a:ext cx="292900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Conditional Cyborgs.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1C58C8-040E-42F1-A7B9-B219C1FD819D}"/>
              </a:ext>
            </a:extLst>
          </p:cNvPr>
          <p:cNvSpPr/>
          <p:nvPr/>
        </p:nvSpPr>
        <p:spPr>
          <a:xfrm>
            <a:off x="1437216" y="1405761"/>
            <a:ext cx="6534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 to any external provision of an exoskeleton for satisfying the altered fancy needs of body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EC27E4-F70B-42CB-BCF6-95F99848CD84}"/>
              </a:ext>
            </a:extLst>
          </p:cNvPr>
          <p:cNvSpPr/>
          <p:nvPr/>
        </p:nvSpPr>
        <p:spPr>
          <a:xfrm>
            <a:off x="1427054" y="3167713"/>
            <a:ext cx="63070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 bionic implants replanting the Lost or damaged body for the normal living in the present environment.</a:t>
            </a:r>
          </a:p>
        </p:txBody>
      </p:sp>
    </p:spTree>
    <p:extLst>
      <p:ext uri="{BB962C8B-B14F-4D97-AF65-F5344CB8AC3E}">
        <p14:creationId xmlns:p14="http://schemas.microsoft.com/office/powerpoint/2010/main" val="65903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3EEE0-B1EA-4B47-AA55-0475211E6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51D1-BB10-4CDF-B47F-8BC8C3977249}"/>
                  </a:ext>
                </a:extLst>
              </p:cNvPr>
              <p:cNvSpPr txBox="1"/>
              <p:nvPr/>
            </p:nvSpPr>
            <p:spPr>
              <a:xfrm>
                <a:off x="5436096" y="197227"/>
                <a:ext cx="27010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𝐂𝐲𝐛𝐨𝐫𝐠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&amp; R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𝐨𝐛𝐨𝐭</m:t>
                    </m:r>
                  </m:oMath>
                </a14:m>
                <a:endPara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51D1-BB10-4CDF-B47F-8BC8C3977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97227"/>
                <a:ext cx="2701060" cy="430887"/>
              </a:xfrm>
              <a:prstGeom prst="rect">
                <a:avLst/>
              </a:prstGeom>
              <a:blipFill>
                <a:blip r:embed="rId2"/>
                <a:stretch>
                  <a:fillRect t="-25352" b="-49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44E123B-1F67-4605-AAAD-7A40F7DDB2A4}"/>
              </a:ext>
            </a:extLst>
          </p:cNvPr>
          <p:cNvSpPr/>
          <p:nvPr/>
        </p:nvSpPr>
        <p:spPr>
          <a:xfrm>
            <a:off x="359573" y="1146731"/>
            <a:ext cx="76933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7475" indent="-117475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robot is an automated machine while a cyborg is a combination of an organism with a machine.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311B71-1E66-40B2-88A0-122DF052FC8F}"/>
              </a:ext>
            </a:extLst>
          </p:cNvPr>
          <p:cNvSpPr/>
          <p:nvPr/>
        </p:nvSpPr>
        <p:spPr>
          <a:xfrm>
            <a:off x="359573" y="2233577"/>
            <a:ext cx="42835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7475" indent="-117475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Robots aren’t alive while cyborgs are.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DE804-C3C2-49B4-A06F-1A65D6FE88AA}"/>
              </a:ext>
            </a:extLst>
          </p:cNvPr>
          <p:cNvSpPr/>
          <p:nvPr/>
        </p:nvSpPr>
        <p:spPr>
          <a:xfrm>
            <a:off x="324622" y="3827143"/>
            <a:ext cx="73645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7475" indent="-117475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Robots can be simple or very complex while cyborgs very complex.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8C8D8E-0193-4919-9540-734A07AEFC0C}"/>
              </a:ext>
            </a:extLst>
          </p:cNvPr>
          <p:cNvSpPr/>
          <p:nvPr/>
        </p:nvSpPr>
        <p:spPr>
          <a:xfrm>
            <a:off x="313080" y="3037447"/>
            <a:ext cx="50513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7475" indent="-117475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Robots do not get tired while cyborg get tired</a:t>
            </a:r>
          </a:p>
        </p:txBody>
      </p:sp>
      <p:pic>
        <p:nvPicPr>
          <p:cNvPr id="8194" name="Picture 2" descr="Pin on Art Mashups &amp;amp; Crossovers">
            <a:extLst>
              <a:ext uri="{FF2B5EF4-FFF2-40B4-BE49-F238E27FC236}">
                <a16:creationId xmlns:a16="http://schemas.microsoft.com/office/drawing/2014/main" id="{273A0496-1627-474A-95E2-6C9A6D77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324" y="1394498"/>
            <a:ext cx="2181225" cy="2895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5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6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3EEE0-B1EA-4B47-AA55-0475211E6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51D1-BB10-4CDF-B47F-8BC8C3977249}"/>
                  </a:ext>
                </a:extLst>
              </p:cNvPr>
              <p:cNvSpPr txBox="1"/>
              <p:nvPr/>
            </p:nvSpPr>
            <p:spPr>
              <a:xfrm>
                <a:off x="5436096" y="197227"/>
                <a:ext cx="316432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𝐂𝐲𝐛𝐨𝐫𝐠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Advantages</a:t>
                </a:r>
                <a:endPara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51D1-BB10-4CDF-B47F-8BC8C3977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97227"/>
                <a:ext cx="3164328" cy="430887"/>
              </a:xfrm>
              <a:prstGeom prst="rect">
                <a:avLst/>
              </a:prstGeom>
              <a:blipFill>
                <a:blip r:embed="rId2"/>
                <a:stretch>
                  <a:fillRect t="-25352" r="-5395" b="-49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2A309CF-2906-4579-8A96-2DDA9B0C0514}"/>
              </a:ext>
            </a:extLst>
          </p:cNvPr>
          <p:cNvSpPr/>
          <p:nvPr/>
        </p:nvSpPr>
        <p:spPr>
          <a:xfrm>
            <a:off x="719572" y="987574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5950" lvl="1" indent="-342900" eaLnBrk="1" hangingPunct="1">
              <a:spcBef>
                <a:spcPts val="600"/>
              </a:spcBef>
              <a:buClr>
                <a:srgbClr val="1996D4"/>
              </a:buClr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Returning Function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5950" lvl="1" indent="-342900" eaLnBrk="1" hangingPunct="1">
              <a:spcBef>
                <a:spcPts val="600"/>
              </a:spcBef>
              <a:buClr>
                <a:srgbClr val="1996D4"/>
              </a:buClr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Strength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5950" lvl="1" indent="-342900" eaLnBrk="1" hangingPunct="1">
              <a:spcBef>
                <a:spcPts val="600"/>
              </a:spcBef>
              <a:buClr>
                <a:srgbClr val="1996D4"/>
              </a:buClr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Added Functionality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5950" lvl="1" indent="-342900" eaLnBrk="1" hangingPunct="1">
              <a:spcBef>
                <a:spcPts val="600"/>
              </a:spcBef>
              <a:buClr>
                <a:srgbClr val="1996D4"/>
              </a:buClr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Possibly Longer Lifespan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5950" lvl="1" indent="-342900" eaLnBrk="1" hangingPunct="1">
              <a:spcBef>
                <a:spcPts val="600"/>
              </a:spcBef>
              <a:buClr>
                <a:srgbClr val="1996D4"/>
              </a:buClr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Intelligence/Computational Power/Perception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95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3EEE0-B1EA-4B47-AA55-0475211E6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51D1-BB10-4CDF-B47F-8BC8C3977249}"/>
                  </a:ext>
                </a:extLst>
              </p:cNvPr>
              <p:cNvSpPr txBox="1"/>
              <p:nvPr/>
            </p:nvSpPr>
            <p:spPr>
              <a:xfrm>
                <a:off x="4572000" y="195486"/>
                <a:ext cx="36628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𝐂𝐲𝐛𝐨𝐫𝐠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Disadvantages</a:t>
                </a:r>
                <a:endPara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51D1-BB10-4CDF-B47F-8BC8C3977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5486"/>
                <a:ext cx="3662862" cy="430887"/>
              </a:xfrm>
              <a:prstGeom prst="rect">
                <a:avLst/>
              </a:prstGeom>
              <a:blipFill>
                <a:blip r:embed="rId2"/>
                <a:stretch>
                  <a:fillRect t="-25352" r="-2329" b="-49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10B00E43-1849-4DD1-99CD-0742C3164CED}"/>
              </a:ext>
            </a:extLst>
          </p:cNvPr>
          <p:cNvSpPr/>
          <p:nvPr/>
        </p:nvSpPr>
        <p:spPr>
          <a:xfrm>
            <a:off x="899592" y="1491630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1996D4"/>
              </a:buClr>
              <a:buFont typeface="Wingdings" panose="05000000000000000000" pitchFamily="2" charset="2"/>
              <a:buChar char="v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loss of humanity</a:t>
            </a:r>
          </a:p>
          <a:p>
            <a:pPr marL="457200" indent="-457200">
              <a:buClr>
                <a:srgbClr val="1996D4"/>
              </a:buClr>
              <a:buFont typeface="Wingdings" panose="05000000000000000000" pitchFamily="2" charset="2"/>
              <a:buChar char="v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Expensive</a:t>
            </a:r>
          </a:p>
          <a:p>
            <a:pPr marL="457200" indent="-457200">
              <a:buClr>
                <a:srgbClr val="1996D4"/>
              </a:buClr>
              <a:buFont typeface="Wingdings" panose="05000000000000000000" pitchFamily="2" charset="2"/>
              <a:buChar char="v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Acceptable Appearance</a:t>
            </a:r>
          </a:p>
          <a:p>
            <a:pPr marL="457200" indent="-457200">
              <a:buClr>
                <a:srgbClr val="1996D4"/>
              </a:buClr>
              <a:buFont typeface="Wingdings" panose="05000000000000000000" pitchFamily="2" charset="2"/>
              <a:buChar char="v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Likely to Die in the Creation Procedures</a:t>
            </a:r>
            <a:endParaRPr lang="en-GB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8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3EEE0-B1EA-4B47-AA55-0475211E6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51D1-BB10-4CDF-B47F-8BC8C3977249}"/>
                  </a:ext>
                </a:extLst>
              </p:cNvPr>
              <p:cNvSpPr txBox="1"/>
              <p:nvPr/>
            </p:nvSpPr>
            <p:spPr>
              <a:xfrm>
                <a:off x="4572000" y="195486"/>
                <a:ext cx="33037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𝐂𝐲𝐛𝐨𝐫𝐠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Applications</a:t>
                </a:r>
                <a:endPara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51D1-BB10-4CDF-B47F-8BC8C3977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5486"/>
                <a:ext cx="3303790" cy="430887"/>
              </a:xfrm>
              <a:prstGeom prst="rect">
                <a:avLst/>
              </a:prstGeom>
              <a:blipFill>
                <a:blip r:embed="rId2"/>
                <a:stretch>
                  <a:fillRect t="-25352" r="-4797" b="-49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991E537-AC76-4E02-93A1-DED89906E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14" y="1318742"/>
            <a:ext cx="3118156" cy="18649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A608A4-9D6F-4A13-BE93-5039CC8EB688}"/>
              </a:ext>
            </a:extLst>
          </p:cNvPr>
          <p:cNvSpPr/>
          <p:nvPr/>
        </p:nvSpPr>
        <p:spPr>
          <a:xfrm>
            <a:off x="1187624" y="915566"/>
            <a:ext cx="1396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3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Medicine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8128C78-A014-44FB-8DD5-A7B896D69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139" y="1318742"/>
            <a:ext cx="2561936" cy="20019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AC84E6-0A0E-4751-9B42-5CAD6B99EADF}"/>
              </a:ext>
            </a:extLst>
          </p:cNvPr>
          <p:cNvSpPr/>
          <p:nvPr/>
        </p:nvSpPr>
        <p:spPr>
          <a:xfrm>
            <a:off x="4139952" y="915566"/>
            <a:ext cx="1276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3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Military</a:t>
            </a:r>
          </a:p>
        </p:txBody>
      </p:sp>
      <p:pic>
        <p:nvPicPr>
          <p:cNvPr id="9" name="Picture 5" descr="C:\Users\prash\Downloads\oscar-pistorius[1].jpg">
            <a:extLst>
              <a:ext uri="{FF2B5EF4-FFF2-40B4-BE49-F238E27FC236}">
                <a16:creationId xmlns:a16="http://schemas.microsoft.com/office/drawing/2014/main" id="{80C5C5D8-69EC-4A10-8F6E-EE51A76F4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589" y="1260255"/>
            <a:ext cx="2688927" cy="25060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3BA96E3-EAEF-4616-A79C-DA4CEB7C6D2B}"/>
              </a:ext>
            </a:extLst>
          </p:cNvPr>
          <p:cNvSpPr/>
          <p:nvPr/>
        </p:nvSpPr>
        <p:spPr>
          <a:xfrm>
            <a:off x="6923668" y="915566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3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74959C-15E5-48AA-AA46-FBDD357359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8870" y="2970099"/>
            <a:ext cx="2194560" cy="18403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168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3EEE0-B1EA-4B47-AA55-0475211E6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51D1-BB10-4CDF-B47F-8BC8C3977249}"/>
                  </a:ext>
                </a:extLst>
              </p:cNvPr>
              <p:cNvSpPr txBox="1"/>
              <p:nvPr/>
            </p:nvSpPr>
            <p:spPr>
              <a:xfrm>
                <a:off x="4572000" y="195486"/>
                <a:ext cx="33037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𝐂𝐲𝐛𝐨𝐫𝐠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Applications</a:t>
                </a:r>
                <a:endPara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51D1-BB10-4CDF-B47F-8BC8C3977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5486"/>
                <a:ext cx="3303790" cy="430887"/>
              </a:xfrm>
              <a:prstGeom prst="rect">
                <a:avLst/>
              </a:prstGeom>
              <a:blipFill>
                <a:blip r:embed="rId2"/>
                <a:stretch>
                  <a:fillRect t="-25352" r="-4797" b="-49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DF47E4C-91D4-4E96-9A0A-B344258EF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264496"/>
            <a:ext cx="3043518" cy="3050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A556C4-38BD-4354-B7E1-5FE916C60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860" y="1337648"/>
            <a:ext cx="3160166" cy="2904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656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3EEE0-B1EA-4B47-AA55-0475211E6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51D1-BB10-4CDF-B47F-8BC8C3977249}"/>
                  </a:ext>
                </a:extLst>
              </p:cNvPr>
              <p:cNvSpPr txBox="1"/>
              <p:nvPr/>
            </p:nvSpPr>
            <p:spPr>
              <a:xfrm>
                <a:off x="4572000" y="195486"/>
                <a:ext cx="33037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𝐂𝐲𝐛𝐨𝐫𝐠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Applications</a:t>
                </a:r>
                <a:endPara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51D1-BB10-4CDF-B47F-8BC8C3977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5486"/>
                <a:ext cx="3303790" cy="430887"/>
              </a:xfrm>
              <a:prstGeom prst="rect">
                <a:avLst/>
              </a:prstGeom>
              <a:blipFill>
                <a:blip r:embed="rId2"/>
                <a:stretch>
                  <a:fillRect t="-25352" r="-4797" b="-49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70272F2B-06F6-4B49-A17F-33C2E729D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7574"/>
            <a:ext cx="5191125" cy="34575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A76CAE8-D9B7-462C-BAE6-81B081318E58}"/>
              </a:ext>
            </a:extLst>
          </p:cNvPr>
          <p:cNvSpPr/>
          <p:nvPr/>
        </p:nvSpPr>
        <p:spPr>
          <a:xfrm>
            <a:off x="3419872" y="4260483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Neil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Harbisson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AAD8EC-BDEE-4978-A5B9-E380E2404306}"/>
              </a:ext>
            </a:extLst>
          </p:cNvPr>
          <p:cNvSpPr/>
          <p:nvPr/>
        </p:nvSpPr>
        <p:spPr>
          <a:xfrm>
            <a:off x="5364088" y="98757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9CE923-06E2-47D3-8994-D5AC3A3513FD}"/>
              </a:ext>
            </a:extLst>
          </p:cNvPr>
          <p:cNvSpPr/>
          <p:nvPr/>
        </p:nvSpPr>
        <p:spPr>
          <a:xfrm>
            <a:off x="6223895" y="987574"/>
            <a:ext cx="2475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First Cyborg</a:t>
            </a:r>
          </a:p>
        </p:txBody>
      </p:sp>
    </p:spTree>
    <p:extLst>
      <p:ext uri="{BB962C8B-B14F-4D97-AF65-F5344CB8AC3E}">
        <p14:creationId xmlns:p14="http://schemas.microsoft.com/office/powerpoint/2010/main" val="163595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3EEE0-B1EA-4B47-AA55-0475211E6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51D1-BB10-4CDF-B47F-8BC8C3977249}"/>
                  </a:ext>
                </a:extLst>
              </p:cNvPr>
              <p:cNvSpPr txBox="1"/>
              <p:nvPr/>
            </p:nvSpPr>
            <p:spPr>
              <a:xfrm>
                <a:off x="4572000" y="195486"/>
                <a:ext cx="33037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𝐂𝐲𝐛𝐨𝐫𝐠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Applications</a:t>
                </a:r>
                <a:endPara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51D1-BB10-4CDF-B47F-8BC8C3977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5486"/>
                <a:ext cx="3303790" cy="430887"/>
              </a:xfrm>
              <a:prstGeom prst="rect">
                <a:avLst/>
              </a:prstGeom>
              <a:blipFill>
                <a:blip r:embed="rId4"/>
                <a:stretch>
                  <a:fillRect t="-25352" r="-4797" b="-49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cyborg2">
            <a:hlinkClick r:id="" action="ppaction://media"/>
            <a:extLst>
              <a:ext uri="{FF2B5EF4-FFF2-40B4-BE49-F238E27FC236}">
                <a16:creationId xmlns:a16="http://schemas.microsoft.com/office/drawing/2014/main" id="{68883FF8-72A0-4117-88E6-944A96409D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6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7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3EEE0-B1EA-4B47-AA55-0475211E6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500D711-1E46-439A-BA4E-CEB8E6A2E857}"/>
              </a:ext>
            </a:extLst>
          </p:cNvPr>
          <p:cNvSpPr txBox="1">
            <a:spLocks/>
          </p:cNvSpPr>
          <p:nvPr/>
        </p:nvSpPr>
        <p:spPr>
          <a:xfrm>
            <a:off x="395536" y="1707654"/>
            <a:ext cx="8352928" cy="1810547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76200" marR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600" dirty="0">
                <a:solidFill>
                  <a:srgbClr val="1996D4"/>
                </a:solidFill>
                <a:latin typeface="Edwardian Script ITC" panose="030303020407070D0804" pitchFamily="66" charset="0"/>
                <a:cs typeface="Arabic Typesetting" panose="03020402040406030203" pitchFamily="66" charset="-78"/>
              </a:rPr>
              <a:t>Thank You</a:t>
            </a:r>
            <a:endParaRPr lang="en-US" sz="9600" dirty="0">
              <a:solidFill>
                <a:srgbClr val="1996D4"/>
              </a:solidFill>
              <a:latin typeface="Edwardian Script ITC" panose="030303020407070D0804" pitchFamily="66" charset="0"/>
              <a:cs typeface="Arabic Typesetting" panose="03020402040406030203" pitchFamily="66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5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3EEE0-B1EA-4B47-AA55-0475211E6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13710A-0FBC-4D13-8A38-57ED8E206057}"/>
              </a:ext>
            </a:extLst>
          </p:cNvPr>
          <p:cNvSpPr/>
          <p:nvPr/>
        </p:nvSpPr>
        <p:spPr>
          <a:xfrm>
            <a:off x="721883" y="1048256"/>
            <a:ext cx="73985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Garamond" panose="02020404030301010803" pitchFamily="18" charset="0"/>
              </a:rPr>
              <a:t> Introduction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Garamond" panose="02020404030301010803" pitchFamily="18" charset="0"/>
              </a:rPr>
              <a:t>Cyborg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Garamond" panose="02020404030301010803" pitchFamily="18" charset="0"/>
              </a:rPr>
              <a:t>History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Garamond" panose="02020404030301010803" pitchFamily="18" charset="0"/>
              </a:rPr>
              <a:t>Types of Cyborg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Garamond" panose="02020404030301010803" pitchFamily="18" charset="0"/>
              </a:rPr>
              <a:t>Cyborg and Robot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Garamond" panose="02020404030301010803" pitchFamily="18" charset="0"/>
              </a:rPr>
              <a:t>Advantages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Garamond" panose="02020404030301010803" pitchFamily="18" charset="0"/>
              </a:rPr>
              <a:t>Disadvantages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Garamond" panose="02020404030301010803" pitchFamily="18" charset="0"/>
              </a:rPr>
              <a:t>Applications</a:t>
            </a:r>
          </a:p>
        </p:txBody>
      </p:sp>
      <p:pic>
        <p:nvPicPr>
          <p:cNvPr id="2050" name="Picture 2" descr="Cyborg Woman With Machine Part Of Her Face. Stock Image - Image of  background, design: 110810325">
            <a:extLst>
              <a:ext uri="{FF2B5EF4-FFF2-40B4-BE49-F238E27FC236}">
                <a16:creationId xmlns:a16="http://schemas.microsoft.com/office/drawing/2014/main" id="{5C2DBE77-D0EF-4A44-B996-09C0F4107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48256"/>
            <a:ext cx="5544616" cy="3363259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2">
                <a:extLst>
                  <a:ext uri="{FF2B5EF4-FFF2-40B4-BE49-F238E27FC236}">
                    <a16:creationId xmlns:a16="http://schemas.microsoft.com/office/drawing/2014/main" id="{D46E1B5E-135C-45F5-9604-E6048EA74D05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5914250" y="123478"/>
                <a:ext cx="1578958" cy="4309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𝐂𝐨𝐧𝐭𝐞𝐧𝐭𝐬</m:t>
                      </m:r>
                    </m:oMath>
                  </m:oMathPara>
                </a14:m>
                <a:br>
                  <a:rPr lang="en-US" sz="2800" b="1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</a:br>
                <a:endPara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2">
                <a:extLst>
                  <a:ext uri="{FF2B5EF4-FFF2-40B4-BE49-F238E27FC236}">
                    <a16:creationId xmlns:a16="http://schemas.microsoft.com/office/drawing/2014/main" id="{D46E1B5E-135C-45F5-9604-E6048EA74D0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914250" y="123478"/>
                <a:ext cx="1578958" cy="4309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25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3EEE0-B1EA-4B47-AA55-0475211E6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36096" y="197227"/>
                <a:ext cx="2308324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𝐈𝐧𝐭𝐫𝐨𝐝𝐮𝐜𝐭𝐢𝐨𝐧</m:t>
                      </m:r>
                    </m:oMath>
                  </m:oMathPara>
                </a14:m>
                <a:endParaRPr/>
              </a:p>
              <a:p>
                <a:endPara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97227"/>
                <a:ext cx="2308324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3C6AA50-E627-4DA8-8408-89EDB187EC32}"/>
              </a:ext>
            </a:extLst>
          </p:cNvPr>
          <p:cNvSpPr/>
          <p:nvPr/>
        </p:nvSpPr>
        <p:spPr>
          <a:xfrm>
            <a:off x="467544" y="1033604"/>
            <a:ext cx="5724636" cy="307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Kevin Warwick has taken the first steps on this path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Machines with an Intelligence more powerful than that of humans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It will be a robot dominated world with dire consequences for humankind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CC42E2-F91F-4F19-B09A-3EC6D01F6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26" y="843558"/>
            <a:ext cx="2209788" cy="26517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0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3EEE0-B1EA-4B47-AA55-0475211E6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36096" y="197227"/>
                <a:ext cx="12888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𝐂𝐲𝐛𝐨𝐫𝐠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97227"/>
                <a:ext cx="1288814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Time to find your inner cyborg…?">
            <a:extLst>
              <a:ext uri="{FF2B5EF4-FFF2-40B4-BE49-F238E27FC236}">
                <a16:creationId xmlns:a16="http://schemas.microsoft.com/office/drawing/2014/main" id="{C08CADF5-3D98-412A-9B14-B9016AADD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92474"/>
            <a:ext cx="4268289" cy="39604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39478E-289E-442C-A2BE-7690A4378D63}"/>
              </a:ext>
            </a:extLst>
          </p:cNvPr>
          <p:cNvSpPr/>
          <p:nvPr/>
        </p:nvSpPr>
        <p:spPr>
          <a:xfrm>
            <a:off x="320370" y="120359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</a:rPr>
              <a:t>CYBORG is a combination between man and machine.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444D1F-C924-4FC8-A1B3-C4B0542A9283}"/>
              </a:ext>
            </a:extLst>
          </p:cNvPr>
          <p:cNvSpPr/>
          <p:nvPr/>
        </p:nvSpPr>
        <p:spPr>
          <a:xfrm>
            <a:off x="322221" y="2772694"/>
            <a:ext cx="55159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</a:rPr>
              <a:t>Used to repair or overcome physical and mental constraints.</a:t>
            </a:r>
          </a:p>
        </p:txBody>
      </p:sp>
    </p:spTree>
    <p:extLst>
      <p:ext uri="{BB962C8B-B14F-4D97-AF65-F5344CB8AC3E}">
        <p14:creationId xmlns:p14="http://schemas.microsoft.com/office/powerpoint/2010/main" val="352858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What.If - What If We Became Cyborgs? | Facebook">
            <a:extLst>
              <a:ext uri="{FF2B5EF4-FFF2-40B4-BE49-F238E27FC236}">
                <a16:creationId xmlns:a16="http://schemas.microsoft.com/office/drawing/2014/main" id="{A1061FF5-D5E8-4DEC-B546-73FC3C3C3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980" y="1418574"/>
            <a:ext cx="4040070" cy="3384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3EEE0-B1EA-4B47-AA55-0475211E6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51D1-BB10-4CDF-B47F-8BC8C3977249}"/>
                  </a:ext>
                </a:extLst>
              </p:cNvPr>
              <p:cNvSpPr txBox="1"/>
              <p:nvPr/>
            </p:nvSpPr>
            <p:spPr>
              <a:xfrm>
                <a:off x="5436096" y="197227"/>
                <a:ext cx="12888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𝐂𝐲𝐛𝐨𝐫𝐠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51D1-BB10-4CDF-B47F-8BC8C3977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97227"/>
                <a:ext cx="128881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7876FFE9-90CC-4BD6-A74C-0C0122620236}"/>
              </a:ext>
            </a:extLst>
          </p:cNvPr>
          <p:cNvSpPr/>
          <p:nvPr/>
        </p:nvSpPr>
        <p:spPr>
          <a:xfrm>
            <a:off x="0" y="821566"/>
            <a:ext cx="7020272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defTabSz="8556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portmanteau of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ernetic and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anism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3CC5F-D748-43C3-B874-DE7AABEC9A78}"/>
              </a:ext>
            </a:extLst>
          </p:cNvPr>
          <p:cNvSpPr/>
          <p:nvPr/>
        </p:nvSpPr>
        <p:spPr>
          <a:xfrm>
            <a:off x="70265" y="2283718"/>
            <a:ext cx="4966920" cy="122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defTabSz="8556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being with both organic and biomechatronic body parts. </a:t>
            </a:r>
          </a:p>
        </p:txBody>
      </p:sp>
    </p:spTree>
    <p:extLst>
      <p:ext uri="{BB962C8B-B14F-4D97-AF65-F5344CB8AC3E}">
        <p14:creationId xmlns:p14="http://schemas.microsoft.com/office/powerpoint/2010/main" val="200804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3EEE0-B1EA-4B47-AA55-0475211E6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51D1-BB10-4CDF-B47F-8BC8C3977249}"/>
                  </a:ext>
                </a:extLst>
              </p:cNvPr>
              <p:cNvSpPr txBox="1"/>
              <p:nvPr/>
            </p:nvSpPr>
            <p:spPr>
              <a:xfrm>
                <a:off x="5436096" y="197227"/>
                <a:ext cx="12888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𝐂𝐲𝐛𝐨𝐫𝐠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51D1-BB10-4CDF-B47F-8BC8C3977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97227"/>
                <a:ext cx="1288814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C1E0F9A1-6B54-4961-91CD-6BA21DEE9440}"/>
              </a:ext>
            </a:extLst>
          </p:cNvPr>
          <p:cNvSpPr/>
          <p:nvPr/>
        </p:nvSpPr>
        <p:spPr>
          <a:xfrm>
            <a:off x="752153" y="6857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Why Cyborgs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5EF064-A976-4788-A55B-298718A0619F}"/>
              </a:ext>
            </a:extLst>
          </p:cNvPr>
          <p:cNvSpPr/>
          <p:nvPr/>
        </p:nvSpPr>
        <p:spPr>
          <a:xfrm>
            <a:off x="410072" y="1316804"/>
            <a:ext cx="8702243" cy="770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Cyborgs are considered as the next step of human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evolution…</a:t>
            </a:r>
            <a:endParaRPr lang="en-US" sz="2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F30AC8-71FF-4A6F-92F9-DDE022BA0295}"/>
              </a:ext>
            </a:extLst>
          </p:cNvPr>
          <p:cNvSpPr/>
          <p:nvPr/>
        </p:nvSpPr>
        <p:spPr>
          <a:xfrm>
            <a:off x="0" y="2283718"/>
            <a:ext cx="8620526" cy="122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defTabSz="8556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seed sized electronic implant can do many functions which reduce a lot of human effort…</a:t>
            </a:r>
          </a:p>
        </p:txBody>
      </p:sp>
    </p:spTree>
    <p:extLst>
      <p:ext uri="{BB962C8B-B14F-4D97-AF65-F5344CB8AC3E}">
        <p14:creationId xmlns:p14="http://schemas.microsoft.com/office/powerpoint/2010/main" val="32771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3EEE0-B1EA-4B47-AA55-0475211E6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51D1-BB10-4CDF-B47F-8BC8C3977249}"/>
                  </a:ext>
                </a:extLst>
              </p:cNvPr>
              <p:cNvSpPr txBox="1"/>
              <p:nvPr/>
            </p:nvSpPr>
            <p:spPr>
              <a:xfrm>
                <a:off x="5436096" y="197227"/>
                <a:ext cx="12888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𝐂𝐲𝐛𝐨𝐫𝐠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51D1-BB10-4CDF-B47F-8BC8C3977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97227"/>
                <a:ext cx="1288814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9FB6924-2EE7-414B-97CF-A1842B4B4527}"/>
              </a:ext>
            </a:extLst>
          </p:cNvPr>
          <p:cNvSpPr/>
          <p:nvPr/>
        </p:nvSpPr>
        <p:spPr>
          <a:xfrm>
            <a:off x="688529" y="1215160"/>
            <a:ext cx="8314238" cy="122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Such an implant can replace credit cards, passport, visa, and can make big changes in the current lifestyle…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27CAE8-2A52-443C-994D-0E95D002B638}"/>
              </a:ext>
            </a:extLst>
          </p:cNvPr>
          <p:cNvSpPr/>
          <p:nvPr/>
        </p:nvSpPr>
        <p:spPr>
          <a:xfrm>
            <a:off x="752153" y="6857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Why Cyborgs ?</a:t>
            </a:r>
          </a:p>
        </p:txBody>
      </p:sp>
    </p:spTree>
    <p:extLst>
      <p:ext uri="{BB962C8B-B14F-4D97-AF65-F5344CB8AC3E}">
        <p14:creationId xmlns:p14="http://schemas.microsoft.com/office/powerpoint/2010/main" val="157480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3EEE0-B1EA-4B47-AA55-0475211E6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51D1-BB10-4CDF-B47F-8BC8C3977249}"/>
                  </a:ext>
                </a:extLst>
              </p:cNvPr>
              <p:cNvSpPr txBox="1"/>
              <p:nvPr/>
            </p:nvSpPr>
            <p:spPr>
              <a:xfrm>
                <a:off x="5436096" y="197227"/>
                <a:ext cx="12888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𝐂𝐲𝐛𝐨𝐫𝐠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51D1-BB10-4CDF-B47F-8BC8C3977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97227"/>
                <a:ext cx="1288814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148047C-63E8-4C70-9E8B-F4E4D550E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28114"/>
            <a:ext cx="3600400" cy="4031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88C8E2-F17C-4514-AA1F-8FCDD0B25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618" y="659294"/>
            <a:ext cx="4143837" cy="40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6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3EEE0-B1EA-4B47-AA55-0475211E6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51D1-BB10-4CDF-B47F-8BC8C3977249}"/>
                  </a:ext>
                </a:extLst>
              </p:cNvPr>
              <p:cNvSpPr txBox="1"/>
              <p:nvPr/>
            </p:nvSpPr>
            <p:spPr>
              <a:xfrm>
                <a:off x="5436096" y="197227"/>
                <a:ext cx="13545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𝐇𝐢𝐬𝐭𝐨𝐫𝐲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51D1-BB10-4CDF-B47F-8BC8C3977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97227"/>
                <a:ext cx="135453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78DEED5-2BA7-4D8B-A15D-4D168A700527}"/>
              </a:ext>
            </a:extLst>
          </p:cNvPr>
          <p:cNvSpPr/>
          <p:nvPr/>
        </p:nvSpPr>
        <p:spPr>
          <a:xfrm>
            <a:off x="701703" y="3487405"/>
            <a:ext cx="7351422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•In 2010, the Cyborg Foundation became the world’s first international organization dedicated to help humans become cyborgs.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DF44FA-899E-464A-81B8-209E682B4A4F}"/>
              </a:ext>
            </a:extLst>
          </p:cNvPr>
          <p:cNvSpPr/>
          <p:nvPr/>
        </p:nvSpPr>
        <p:spPr>
          <a:xfrm>
            <a:off x="701703" y="1175931"/>
            <a:ext cx="7848872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•The term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Cyborg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coined by Manfred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Clynes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Nathan Kline in 1960 to refer to their conception of an enhanced human being who could survive in extraterrestrial environments.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5FF73C-7677-4E9F-BAF4-5488BB1553D5}"/>
              </a:ext>
            </a:extLst>
          </p:cNvPr>
          <p:cNvSpPr/>
          <p:nvPr/>
        </p:nvSpPr>
        <p:spPr>
          <a:xfrm>
            <a:off x="731973" y="2793332"/>
            <a:ext cx="3696011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•In 2004  ??</a:t>
            </a:r>
          </a:p>
        </p:txBody>
      </p:sp>
    </p:spTree>
    <p:extLst>
      <p:ext uri="{BB962C8B-B14F-4D97-AF65-F5344CB8AC3E}">
        <p14:creationId xmlns:p14="http://schemas.microsoft.com/office/powerpoint/2010/main" val="183203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10178</TotalTime>
  <Words>385</Words>
  <Application>Microsoft Office PowerPoint</Application>
  <PresentationFormat>On-screen Show (16:9)</PresentationFormat>
  <Paragraphs>84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Arvo</vt:lpstr>
      <vt:lpstr>Arial</vt:lpstr>
      <vt:lpstr>Wingdings</vt:lpstr>
      <vt:lpstr>Arabic Typesetting</vt:lpstr>
      <vt:lpstr>Edwardian Script ITC</vt:lpstr>
      <vt:lpstr>Times New Roman</vt:lpstr>
      <vt:lpstr>Garamond</vt:lpstr>
      <vt:lpstr>Cambria Math</vt:lpstr>
      <vt:lpstr>Salerio template</vt:lpstr>
      <vt:lpstr>PowerPoint Presentation</vt:lpstr>
      <vt:lpstr>Contents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HELLO!</dc:title>
  <dc:creator>Lenovo</dc:creator>
  <cp:lastModifiedBy>Kamal Raheem</cp:lastModifiedBy>
  <cp:revision>141</cp:revision>
  <dcterms:modified xsi:type="dcterms:W3CDTF">2021-06-02T10:17:37Z</dcterms:modified>
</cp:coreProperties>
</file>